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6" r:id="rId4"/>
    <p:sldId id="278" r:id="rId5"/>
    <p:sldId id="279" r:id="rId6"/>
    <p:sldId id="261" r:id="rId7"/>
    <p:sldId id="269" r:id="rId8"/>
    <p:sldId id="272" r:id="rId9"/>
    <p:sldId id="273" r:id="rId10"/>
    <p:sldId id="274" r:id="rId11"/>
    <p:sldId id="271" r:id="rId12"/>
    <p:sldId id="280" r:id="rId13"/>
    <p:sldId id="259" r:id="rId14"/>
  </p:sldIdLst>
  <p:sldSz cx="18288000" cy="10287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buntu Bold" panose="020B0604020202020204" charset="0"/>
      <p:regular r:id="rId20"/>
    </p:embeddedFont>
    <p:embeddedFont>
      <p:font typeface="Ubuntu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ΓΡΑΒΒΑΝΗ ΠΟΛΥΤΙΜΗ" initials="ΓΠ" lastIdx="1" clrIdx="0">
    <p:extLst>
      <p:ext uri="{19B8F6BF-5375-455C-9EA6-DF929625EA0E}">
        <p15:presenceInfo xmlns:p15="http://schemas.microsoft.com/office/powerpoint/2012/main" userId="S-1-5-21-2025429265-1303643608-682003330-1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47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961D-2A52-4726-97EA-06F94BB16F87}" type="datetimeFigureOut">
              <a:rPr lang="el-GR" smtClean="0"/>
              <a:t>13/6/2025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4ED8C-0727-4F1C-82AC-225176FCEE9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2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8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8411093"/>
            <a:ext cx="16230697" cy="0"/>
          </a:xfrm>
          <a:prstGeom prst="line">
            <a:avLst/>
          </a:prstGeom>
          <a:ln w="19050" cap="flat">
            <a:solidFill>
              <a:srgbClr val="F7FD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Freeform 3"/>
          <p:cNvSpPr/>
          <p:nvPr/>
        </p:nvSpPr>
        <p:spPr>
          <a:xfrm>
            <a:off x="6715125" y="-2935806"/>
            <a:ext cx="10544271" cy="10544271"/>
          </a:xfrm>
          <a:custGeom>
            <a:avLst/>
            <a:gdLst/>
            <a:ahLst/>
            <a:cxnLst/>
            <a:rect l="l" t="t" r="r" b="b"/>
            <a:pathLst>
              <a:path w="10544271" h="10544271">
                <a:moveTo>
                  <a:pt x="0" y="0"/>
                </a:moveTo>
                <a:lnTo>
                  <a:pt x="10544272" y="0"/>
                </a:lnTo>
                <a:lnTo>
                  <a:pt x="10544272" y="10544271"/>
                </a:lnTo>
                <a:lnTo>
                  <a:pt x="0" y="1054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8662262"/>
            <a:ext cx="9422498" cy="1192077"/>
            <a:chOff x="0" y="0"/>
            <a:chExt cx="2481646" cy="3139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1646" cy="313963"/>
            </a:xfrm>
            <a:custGeom>
              <a:avLst/>
              <a:gdLst/>
              <a:ahLst/>
              <a:cxnLst/>
              <a:rect l="l" t="t" r="r" b="b"/>
              <a:pathLst>
                <a:path w="2481646" h="313963">
                  <a:moveTo>
                    <a:pt x="0" y="0"/>
                  </a:moveTo>
                  <a:lnTo>
                    <a:pt x="2481646" y="0"/>
                  </a:lnTo>
                  <a:lnTo>
                    <a:pt x="2481646" y="313963"/>
                  </a:lnTo>
                  <a:lnTo>
                    <a:pt x="0" y="31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481646" cy="371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101566" y="8712304"/>
            <a:ext cx="8848331" cy="1091992"/>
          </a:xfrm>
          <a:custGeom>
            <a:avLst/>
            <a:gdLst/>
            <a:ahLst/>
            <a:cxnLst/>
            <a:rect l="l" t="t" r="r" b="b"/>
            <a:pathLst>
              <a:path w="8848331" h="1091992">
                <a:moveTo>
                  <a:pt x="0" y="0"/>
                </a:moveTo>
                <a:lnTo>
                  <a:pt x="8848332" y="0"/>
                </a:lnTo>
                <a:lnTo>
                  <a:pt x="8848332" y="1091992"/>
                </a:lnTo>
                <a:lnTo>
                  <a:pt x="0" y="1091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78" t="-13874" r="-4147" b="-12768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8" name="TextBox 8"/>
          <p:cNvSpPr txBox="1"/>
          <p:nvPr/>
        </p:nvSpPr>
        <p:spPr>
          <a:xfrm>
            <a:off x="1068584" y="2171700"/>
            <a:ext cx="16034034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0"/>
              </a:lnSpc>
            </a:pPr>
            <a:r>
              <a:rPr lang="el-GR" sz="6882" b="1" dirty="0" smtClean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Έργα Τομέα Υγείας Προγράμματος "</a:t>
            </a:r>
            <a:r>
              <a:rPr lang="el-GR" sz="6882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Θεσσαλία" </a:t>
            </a:r>
            <a:r>
              <a:rPr lang="el-GR" sz="6882" b="1" dirty="0" smtClean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2021-2027</a:t>
            </a:r>
          </a:p>
          <a:p>
            <a:pPr algn="l">
              <a:lnSpc>
                <a:spcPts val="7570"/>
              </a:lnSpc>
            </a:pPr>
            <a:endParaRPr lang="el-GR" sz="6882" b="1" dirty="0">
              <a:solidFill>
                <a:srgbClr val="FFFFFF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 algn="l">
              <a:lnSpc>
                <a:spcPts val="7570"/>
              </a:lnSpc>
            </a:pPr>
            <a:endParaRPr lang="en-US" sz="6882" b="1" dirty="0">
              <a:solidFill>
                <a:srgbClr val="FFFFFF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982157"/>
            <a:ext cx="3495749" cy="298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l-GR" sz="17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ΙΟΥΝΙΟΣ </a:t>
            </a:r>
            <a:r>
              <a:rPr lang="en-US" sz="1799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2025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911806" y="5219700"/>
            <a:ext cx="7891904" cy="1208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939"/>
              </a:lnSpc>
              <a:spcBef>
                <a:spcPct val="0"/>
              </a:spcBef>
            </a:pPr>
            <a:r>
              <a:rPr lang="el-GR" sz="2400" b="1" dirty="0" smtClean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ΠΕΡΙΦΕΡΕΙΑ ΘΕΣΣΑΛΙΑΣ </a:t>
            </a:r>
          </a:p>
          <a:p>
            <a:pPr lvl="0">
              <a:lnSpc>
                <a:spcPts val="2939"/>
              </a:lnSpc>
              <a:spcBef>
                <a:spcPct val="0"/>
              </a:spcBef>
            </a:pPr>
            <a:endParaRPr lang="el-GR" b="1" dirty="0" smtClean="0">
              <a:solidFill>
                <a:srgbClr val="FFFFFF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 lvl="0">
              <a:lnSpc>
                <a:spcPts val="2939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ΕΙΔΙΚΗ </a:t>
            </a:r>
            <a:r>
              <a:rPr lang="en-US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ΥΠΗΡΕΣΙΑ ΔΙΑΧΕΙΡΙΣΗΣ (ΕΥΔ) ΠΡΟΓΡΑΜΜΑΤΟΣ «ΘΕΣΣΑΛΙΑ»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1007" y="4138953"/>
            <a:ext cx="16005985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ΔΡΑΣΕΙΣ</a:t>
            </a: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 </a:t>
            </a:r>
            <a:r>
              <a:rPr kumimoji="0" lang="el-G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συγχρ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/</a:t>
            </a:r>
            <a:r>
              <a:rPr kumimoji="0" lang="el-G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σης</a:t>
            </a: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 </a:t>
            </a:r>
            <a:r>
              <a:rPr lang="el-GR" sz="6000" b="1" dirty="0">
                <a:solidFill>
                  <a:srgbClr val="FFFFFF"/>
                </a:solidFill>
                <a:latin typeface="Ubuntu Bold"/>
                <a:sym typeface="Ubuntu Bold"/>
              </a:rPr>
              <a:t>ΕΚΤ+ ΣΕ ΑΞΙΟΛΟΓΗΣΗ 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(ΨΥΧΙΚΗ ΥΓΕΙΑ ΚΑΙ ΕΞΑΡΤΗΣΕΙΣ)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Bold"/>
              <a:ea typeface="+mn-ea"/>
              <a:cs typeface="+mn-cs"/>
              <a:sym typeface="Ubuntu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D59A7D-D11A-4D2F-82F5-8C6A2C6F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Συνεχιζόμενα έργα υγείας (ΕΚΤ+)</a:t>
            </a: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9301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511821" y="11049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10"/>
          <p:cNvSpPr txBox="1"/>
          <p:nvPr/>
        </p:nvSpPr>
        <p:spPr>
          <a:xfrm>
            <a:off x="511821" y="406109"/>
            <a:ext cx="1514216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Δράσεις ΕΚΤ</a:t>
            </a:r>
            <a:r>
              <a:rPr lang="el-GR" sz="29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+ ΣΕ ΑΞΙΟΛΟΓΗΣΗ (ΨΥΧΙΚΗ ΥΓΕΙΑ </a:t>
            </a: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– ΕΞΑΡΤΗΣΕΙΣ - ΤΟΜΥ)</a:t>
            </a:r>
            <a:endParaRPr lang="el-GR" sz="2999" b="1" dirty="0">
              <a:solidFill>
                <a:srgbClr val="0C306D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4F4E3043-894E-42B5-B5BE-6EE17E855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94645"/>
              </p:ext>
            </p:extLst>
          </p:nvPr>
        </p:nvGraphicFramePr>
        <p:xfrm>
          <a:off x="711815" y="1635623"/>
          <a:ext cx="8508385" cy="4385593"/>
        </p:xfrm>
        <a:graphic>
          <a:graphicData uri="http://schemas.openxmlformats.org/drawingml/2006/table">
            <a:tbl>
              <a:tblPr/>
              <a:tblGrid>
                <a:gridCol w="3755027">
                  <a:extLst>
                    <a:ext uri="{9D8B030D-6E8A-4147-A177-3AD203B41FA5}">
                      <a16:colId xmlns:a16="http://schemas.microsoft.com/office/drawing/2014/main" val="2928201296"/>
                    </a:ext>
                  </a:extLst>
                </a:gridCol>
                <a:gridCol w="3305558">
                  <a:extLst>
                    <a:ext uri="{9D8B030D-6E8A-4147-A177-3AD203B41FA5}">
                      <a16:colId xmlns:a16="http://schemas.microsoft.com/office/drawing/2014/main" val="33547988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273703298"/>
                    </a:ext>
                  </a:extLst>
                </a:gridCol>
              </a:tblGrid>
              <a:tr h="7838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ΤΙΤΛΟΣ ΠΡΑΞΗΣ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ΔΙΚΑΙΟΥΧΟΣ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Π/Υ (€)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4679"/>
                  </a:ext>
                </a:extLst>
              </a:tr>
              <a:tr h="77112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Κέντρο Ημέρας/ Κινητή Μονάδα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5η ΥΓΕΙΟΝΟΜΙΚΗ ΠΕΡΙΦΕΡΕΙΑ </a:t>
                      </a:r>
                      <a:r>
                        <a:rPr lang="el-GR" sz="1400" b="0" strike="noStrike" kern="1200" spc="-51" baseline="0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ΘΕΣΣΑΛΙΑΣ &amp; ΣΤΕΡΕΑΣ ΕΛΛΑΔΟΣ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1.006.973</a:t>
                      </a:r>
                      <a:endParaRPr lang="el-GR" sz="1400" b="0" strike="noStrike" kern="1200" spc="-51" baseline="0" dirty="0">
                        <a:solidFill>
                          <a:srgbClr val="FF000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86975"/>
                  </a:ext>
                </a:extLst>
              </a:tr>
              <a:tr h="77112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ΚΟΚΕΨΥΠΕ, Μονάδες ψυχικής υγείας για παιδιά και εφήβους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5η ΥΓΕΙΟΝΟΜΙΚΗ ΠΕΡΙΦΕΡΕΙΑ </a:t>
                      </a:r>
                      <a:r>
                        <a:rPr lang="el-GR" sz="1400" b="0" strike="noStrike" kern="1200" spc="-51" baseline="0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ΘΕΣΣΑΛΙΑΣ &amp; ΣΤΕΡΕΑΣ ΕΛΛΑΔΟΣ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   993.162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666864"/>
                  </a:ext>
                </a:extLst>
              </a:tr>
              <a:tr h="77112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err="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Παιδοψυχιατρικό</a:t>
                      </a: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τμήμα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5η ΥΓΕΙΟΝΟΜΙΚΗ ΠΕΡΙΦΕΡΕΙΑ </a:t>
                      </a:r>
                      <a:r>
                        <a:rPr lang="el-GR" sz="1400" b="0" strike="noStrike" kern="1200" spc="-51" baseline="0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ΘΕΣΣΑΛΙΑΣ &amp; ΣΤΕΡΕΑΣ ΕΛΛΑΔΟΣ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 1.063.693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468424"/>
                  </a:ext>
                </a:extLst>
              </a:tr>
              <a:tr h="77112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Κέντρο Ψυχικής Υγείας &amp; Κινητή Μονάδα Ψυχικής Υγείας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5η ΥΓΕΙΟΝΟΜΙΚΗ ΠΕΡΙΦΕΡΕΙΑ </a:t>
                      </a:r>
                      <a:r>
                        <a:rPr lang="el-GR" sz="1400" b="0" strike="noStrike" kern="1200" spc="-51" baseline="0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ΘΕΣΣΑΛΙΑΣ &amp; ΣΤΕΡΕΑΣ ΕΛΛΑΔΟΣ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   898.993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37702"/>
                  </a:ext>
                </a:extLst>
              </a:tr>
              <a:tr h="51725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Ενίσχυση Υπηρεσιών Ψυχικής Υγείας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ΓΕΝΙΚΟ ΝΟΣΟΚΟΜΕΙΟ ΤΡΙΚΑΛΩΝ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   798.000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15603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4053C033-4E71-4FEE-980C-F29596D80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13835"/>
              </p:ext>
            </p:extLst>
          </p:nvPr>
        </p:nvGraphicFramePr>
        <p:xfrm>
          <a:off x="10663561" y="1635623"/>
          <a:ext cx="5486399" cy="2208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85824646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85196796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3885643790"/>
                    </a:ext>
                  </a:extLst>
                </a:gridCol>
              </a:tblGrid>
              <a:tr h="9188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ΤΙΤΛΟΣ ΠΡΑΞΗΣ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ΔΙΚΑΙΟΥΧΟΣ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Π/Υ (€)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854406"/>
                  </a:ext>
                </a:extLst>
              </a:tr>
              <a:tr h="89600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Ίδρυση νέων δομών για την αντιμετώπιση των εξαρτήσεων στην Περιφέρεια Θεσσαλίας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ΕΘΝΙΚΟΣ ΟΡΓΑΝΙΣΜΟΣ ΠΡΟΛΗΨΗΣ ΚΑΙ ΑΝΤΙΜΕΤΩΠΙΣΗΣ ΕΞΑΡΤΗΣΕΩΝ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6.701.781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988167"/>
                  </a:ext>
                </a:extLst>
              </a:tr>
            </a:tbl>
          </a:graphicData>
        </a:graphic>
      </p:graphicFrame>
      <p:grpSp>
        <p:nvGrpSpPr>
          <p:cNvPr id="14" name="Group 6">
            <a:extLst>
              <a:ext uri="{FF2B5EF4-FFF2-40B4-BE49-F238E27FC236}">
                <a16:creationId xmlns:a16="http://schemas.microsoft.com/office/drawing/2014/main" id="{8E2F7FAA-F5D4-4BF6-BACA-04C36B76FFA3}"/>
              </a:ext>
            </a:extLst>
          </p:cNvPr>
          <p:cNvGrpSpPr/>
          <p:nvPr/>
        </p:nvGrpSpPr>
        <p:grpSpPr>
          <a:xfrm>
            <a:off x="5961315" y="6257284"/>
            <a:ext cx="4243172" cy="2794044"/>
            <a:chOff x="-249611" y="-734436"/>
            <a:chExt cx="1117543" cy="890902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AEABCD7-472D-40A4-9214-C7DBA3AE66BB}"/>
                </a:ext>
              </a:extLst>
            </p:cNvPr>
            <p:cNvSpPr/>
            <p:nvPr/>
          </p:nvSpPr>
          <p:spPr>
            <a:xfrm>
              <a:off x="-249611" y="-734436"/>
              <a:ext cx="867932" cy="156466"/>
            </a:xfrm>
            <a:custGeom>
              <a:avLst/>
              <a:gdLst/>
              <a:ahLst/>
              <a:cxnLst/>
              <a:rect l="l" t="t" r="r" b="b"/>
              <a:pathLst>
                <a:path w="867932" h="156466">
                  <a:moveTo>
                    <a:pt x="25842" y="0"/>
                  </a:moveTo>
                  <a:lnTo>
                    <a:pt x="842090" y="0"/>
                  </a:lnTo>
                  <a:cubicBezTo>
                    <a:pt x="848944" y="0"/>
                    <a:pt x="855517" y="2723"/>
                    <a:pt x="860363" y="7569"/>
                  </a:cubicBezTo>
                  <a:cubicBezTo>
                    <a:pt x="865209" y="12415"/>
                    <a:pt x="867932" y="18988"/>
                    <a:pt x="867932" y="25842"/>
                  </a:cubicBezTo>
                  <a:lnTo>
                    <a:pt x="867932" y="130623"/>
                  </a:lnTo>
                  <a:cubicBezTo>
                    <a:pt x="867932" y="137477"/>
                    <a:pt x="865209" y="144050"/>
                    <a:pt x="860363" y="148897"/>
                  </a:cubicBezTo>
                  <a:cubicBezTo>
                    <a:pt x="855517" y="153743"/>
                    <a:pt x="848944" y="156466"/>
                    <a:pt x="842090" y="156466"/>
                  </a:cubicBezTo>
                  <a:lnTo>
                    <a:pt x="25842" y="156466"/>
                  </a:lnTo>
                  <a:cubicBezTo>
                    <a:pt x="18988" y="156466"/>
                    <a:pt x="12415" y="153743"/>
                    <a:pt x="7569" y="148897"/>
                  </a:cubicBezTo>
                  <a:cubicBezTo>
                    <a:pt x="2723" y="144050"/>
                    <a:pt x="0" y="137477"/>
                    <a:pt x="0" y="130623"/>
                  </a:cubicBezTo>
                  <a:lnTo>
                    <a:pt x="0" y="25842"/>
                  </a:lnTo>
                  <a:cubicBezTo>
                    <a:pt x="0" y="18988"/>
                    <a:pt x="2723" y="12415"/>
                    <a:pt x="7569" y="7569"/>
                  </a:cubicBezTo>
                  <a:cubicBezTo>
                    <a:pt x="12415" y="2723"/>
                    <a:pt x="18988" y="0"/>
                    <a:pt x="25842" y="0"/>
                  </a:cubicBezTo>
                  <a:close/>
                </a:path>
              </a:pathLst>
            </a:custGeom>
            <a:solidFill>
              <a:srgbClr val="0C306D"/>
            </a:solidFill>
          </p:spPr>
          <p:txBody>
            <a:bodyPr anchor="ctr"/>
            <a:lstStyle/>
            <a:p>
              <a:pPr algn="ctr"/>
              <a:r>
                <a:rPr lang="el-GR" b="1" dirty="0">
                  <a:solidFill>
                    <a:schemeClr val="bg1"/>
                  </a:solidFill>
                </a:rPr>
                <a:t>ΨΥΧΙΚΗ ΥΓΕΙΑ :  </a:t>
              </a:r>
              <a:r>
                <a:rPr lang="el-GR" sz="1800" b="1" i="0" u="none" strike="noStrike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5.520.153 €</a:t>
              </a:r>
              <a:r>
                <a:rPr lang="el-GR" b="1" dirty="0" smtClean="0">
                  <a:solidFill>
                    <a:schemeClr val="bg1"/>
                  </a:solidFill>
                </a:rPr>
                <a:t> 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1E313954-E2CE-41D0-A73D-97AB03D8DC32}"/>
                </a:ext>
              </a:extLst>
            </p:cNvPr>
            <p:cNvSpPr txBox="1"/>
            <p:nvPr/>
          </p:nvSpPr>
          <p:spPr>
            <a:xfrm>
              <a:off x="0" y="-57150"/>
              <a:ext cx="867932" cy="213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A99977BB-9CDB-4063-94C2-A08177A8B7F2}"/>
              </a:ext>
            </a:extLst>
          </p:cNvPr>
          <p:cNvSpPr/>
          <p:nvPr/>
        </p:nvSpPr>
        <p:spPr>
          <a:xfrm>
            <a:off x="13030200" y="4100473"/>
            <a:ext cx="3295430" cy="594080"/>
          </a:xfrm>
          <a:custGeom>
            <a:avLst/>
            <a:gdLst/>
            <a:ahLst/>
            <a:cxnLst/>
            <a:rect l="l" t="t" r="r" b="b"/>
            <a:pathLst>
              <a:path w="867932" h="156466">
                <a:moveTo>
                  <a:pt x="25842" y="0"/>
                </a:moveTo>
                <a:lnTo>
                  <a:pt x="842090" y="0"/>
                </a:lnTo>
                <a:cubicBezTo>
                  <a:pt x="848944" y="0"/>
                  <a:pt x="855517" y="2723"/>
                  <a:pt x="860363" y="7569"/>
                </a:cubicBezTo>
                <a:cubicBezTo>
                  <a:pt x="865209" y="12415"/>
                  <a:pt x="867932" y="18988"/>
                  <a:pt x="867932" y="25842"/>
                </a:cubicBezTo>
                <a:lnTo>
                  <a:pt x="867932" y="130623"/>
                </a:lnTo>
                <a:cubicBezTo>
                  <a:pt x="867932" y="137477"/>
                  <a:pt x="865209" y="144050"/>
                  <a:pt x="860363" y="148897"/>
                </a:cubicBezTo>
                <a:cubicBezTo>
                  <a:pt x="855517" y="153743"/>
                  <a:pt x="848944" y="156466"/>
                  <a:pt x="842090" y="156466"/>
                </a:cubicBezTo>
                <a:lnTo>
                  <a:pt x="25842" y="156466"/>
                </a:lnTo>
                <a:cubicBezTo>
                  <a:pt x="18988" y="156466"/>
                  <a:pt x="12415" y="153743"/>
                  <a:pt x="7569" y="148897"/>
                </a:cubicBezTo>
                <a:cubicBezTo>
                  <a:pt x="2723" y="144050"/>
                  <a:pt x="0" y="137477"/>
                  <a:pt x="0" y="130623"/>
                </a:cubicBezTo>
                <a:lnTo>
                  <a:pt x="0" y="25842"/>
                </a:lnTo>
                <a:cubicBezTo>
                  <a:pt x="0" y="18988"/>
                  <a:pt x="2723" y="12415"/>
                  <a:pt x="7569" y="7569"/>
                </a:cubicBezTo>
                <a:cubicBezTo>
                  <a:pt x="12415" y="2723"/>
                  <a:pt x="18988" y="0"/>
                  <a:pt x="25842" y="0"/>
                </a:cubicBezTo>
                <a:close/>
              </a:path>
            </a:pathLst>
          </a:custGeom>
          <a:solidFill>
            <a:srgbClr val="0C306D"/>
          </a:solidFill>
        </p:spPr>
        <p:txBody>
          <a:bodyPr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ΕΞΑΡΤΗΣΕΙΣ :  </a:t>
            </a:r>
            <a:r>
              <a:rPr lang="el-GR" sz="18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6.701.781 €</a:t>
            </a:r>
            <a:endParaRPr lang="el-GR" sz="1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4053C033-4E71-4FEE-980C-F29596D80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1531"/>
              </p:ext>
            </p:extLst>
          </p:nvPr>
        </p:nvGraphicFramePr>
        <p:xfrm>
          <a:off x="10663560" y="5153025"/>
          <a:ext cx="5486399" cy="2208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85824646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85196796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3885643790"/>
                    </a:ext>
                  </a:extLst>
                </a:gridCol>
              </a:tblGrid>
              <a:tr h="9188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ΤΙΤΛΟΣ ΠΡΑΞΗΣ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ΔΙΚΑΙΟΥΧΟΣ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Π/Υ (€)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854406"/>
                  </a:ext>
                </a:extLst>
              </a:tr>
              <a:tr h="89600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Λειτουργία νέων Τοπικών Ομάδων Υγείας (ΤΟΜΥ) 5ης ΥΠΕ στην Περιφέρεια Θεσσαλίας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ΕΠΙΤΕΛΙΚΗ ΔΟΜΗ ΕΣΠΑ ΥΠΟΥΡΓΕΙΟΥ ΥΓΕΙΑΣ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305.864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988167"/>
                  </a:ext>
                </a:extLst>
              </a:tr>
            </a:tbl>
          </a:graphicData>
        </a:graphic>
      </p:graphicFrame>
      <p:sp>
        <p:nvSpPr>
          <p:cNvPr id="18" name="Freeform 7">
            <a:extLst>
              <a:ext uri="{FF2B5EF4-FFF2-40B4-BE49-F238E27FC236}">
                <a16:creationId xmlns:a16="http://schemas.microsoft.com/office/drawing/2014/main" id="{A99977BB-9CDB-4063-94C2-A08177A8B7F2}"/>
              </a:ext>
            </a:extLst>
          </p:cNvPr>
          <p:cNvSpPr/>
          <p:nvPr/>
        </p:nvSpPr>
        <p:spPr>
          <a:xfrm>
            <a:off x="13032658" y="7595226"/>
            <a:ext cx="3295430" cy="594080"/>
          </a:xfrm>
          <a:custGeom>
            <a:avLst/>
            <a:gdLst/>
            <a:ahLst/>
            <a:cxnLst/>
            <a:rect l="l" t="t" r="r" b="b"/>
            <a:pathLst>
              <a:path w="867932" h="156466">
                <a:moveTo>
                  <a:pt x="25842" y="0"/>
                </a:moveTo>
                <a:lnTo>
                  <a:pt x="842090" y="0"/>
                </a:lnTo>
                <a:cubicBezTo>
                  <a:pt x="848944" y="0"/>
                  <a:pt x="855517" y="2723"/>
                  <a:pt x="860363" y="7569"/>
                </a:cubicBezTo>
                <a:cubicBezTo>
                  <a:pt x="865209" y="12415"/>
                  <a:pt x="867932" y="18988"/>
                  <a:pt x="867932" y="25842"/>
                </a:cubicBezTo>
                <a:lnTo>
                  <a:pt x="867932" y="130623"/>
                </a:lnTo>
                <a:cubicBezTo>
                  <a:pt x="867932" y="137477"/>
                  <a:pt x="865209" y="144050"/>
                  <a:pt x="860363" y="148897"/>
                </a:cubicBezTo>
                <a:cubicBezTo>
                  <a:pt x="855517" y="153743"/>
                  <a:pt x="848944" y="156466"/>
                  <a:pt x="842090" y="156466"/>
                </a:cubicBezTo>
                <a:lnTo>
                  <a:pt x="25842" y="156466"/>
                </a:lnTo>
                <a:cubicBezTo>
                  <a:pt x="18988" y="156466"/>
                  <a:pt x="12415" y="153743"/>
                  <a:pt x="7569" y="148897"/>
                </a:cubicBezTo>
                <a:cubicBezTo>
                  <a:pt x="2723" y="144050"/>
                  <a:pt x="0" y="137477"/>
                  <a:pt x="0" y="130623"/>
                </a:cubicBezTo>
                <a:lnTo>
                  <a:pt x="0" y="25842"/>
                </a:lnTo>
                <a:cubicBezTo>
                  <a:pt x="0" y="18988"/>
                  <a:pt x="2723" y="12415"/>
                  <a:pt x="7569" y="7569"/>
                </a:cubicBezTo>
                <a:cubicBezTo>
                  <a:pt x="12415" y="2723"/>
                  <a:pt x="18988" y="0"/>
                  <a:pt x="25842" y="0"/>
                </a:cubicBezTo>
                <a:close/>
              </a:path>
            </a:pathLst>
          </a:custGeom>
          <a:solidFill>
            <a:srgbClr val="0C306D"/>
          </a:solidFill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ΝΕΑ ΤΟΜΥ :  305</a:t>
            </a:r>
            <a:r>
              <a:rPr lang="el-GR" sz="18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.864 €</a:t>
            </a:r>
            <a:endParaRPr lang="el-GR" sz="1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38310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2418" y="4000500"/>
            <a:ext cx="15506382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Συνολικός Προϋπολογισμός Έργων Υγείας στο Πρόγραμμα «ΘΕΣΣΑΛΙΑ» 2021-2027: </a:t>
            </a:r>
            <a:endParaRPr kumimoji="0" lang="el-GR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Bold"/>
              <a:ea typeface="+mn-ea"/>
              <a:cs typeface="+mn-cs"/>
              <a:sym typeface="Ubuntu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D59A7D-D11A-4D2F-82F5-8C6A2C6F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Συνεχιζόμενα έργα υγείας (ΕΚΤ+)</a:t>
            </a: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5631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484960" y="11811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Freeform 9"/>
          <p:cNvSpPr/>
          <p:nvPr/>
        </p:nvSpPr>
        <p:spPr>
          <a:xfrm>
            <a:off x="4724400" y="3613538"/>
            <a:ext cx="1098395" cy="934966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9C4751F7-F803-DAAF-428B-D59DA58F690A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0CC2B29-946E-7CA0-4C97-EFC827873A0E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18FD020B-8EBD-C7D7-0712-C6CD2E7522A9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3" name="TextBox 18">
            <a:extLst>
              <a:ext uri="{FF2B5EF4-FFF2-40B4-BE49-F238E27FC236}">
                <a16:creationId xmlns:a16="http://schemas.microsoft.com/office/drawing/2014/main" id="{0ED89FB3-4914-B556-A5D4-01FDCF886F34}"/>
              </a:ext>
            </a:extLst>
          </p:cNvPr>
          <p:cNvSpPr txBox="1"/>
          <p:nvPr/>
        </p:nvSpPr>
        <p:spPr>
          <a:xfrm>
            <a:off x="491942" y="468013"/>
            <a:ext cx="15591830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Συνολικός Π/Υ έργων </a:t>
            </a:r>
            <a:r>
              <a:rPr lang="el-GR" sz="2999" b="1" u="none" strike="noStrike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&amp; δράσεων τομέα Υγείας </a:t>
            </a:r>
            <a:r>
              <a:rPr lang="el-GR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στο Πρόγραμμα «Θεσσαλία</a:t>
            </a:r>
            <a:r>
              <a:rPr lang="el-GR" sz="2999" b="1" u="none" strike="noStrike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» </a:t>
            </a:r>
            <a:endParaRPr lang="el-GR" sz="2999" b="1" u="none" strike="noStrike" dirty="0">
              <a:solidFill>
                <a:srgbClr val="0C306D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3488868" y="3924637"/>
            <a:ext cx="10905089" cy="127766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5217B4-8A96-4A41-B8A9-86A34DC33E5B}"/>
              </a:ext>
            </a:extLst>
          </p:cNvPr>
          <p:cNvSpPr txBox="1"/>
          <p:nvPr/>
        </p:nvSpPr>
        <p:spPr>
          <a:xfrm>
            <a:off x="3429652" y="5040927"/>
            <a:ext cx="4097818" cy="1277667"/>
          </a:xfrm>
          <a:prstGeom prst="rect">
            <a:avLst/>
          </a:prstGeom>
          <a:solidFill>
            <a:srgbClr val="0C306D"/>
          </a:solidFill>
        </p:spPr>
        <p:txBody>
          <a:bodyPr anchor="ctr"/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Ubuntu"/>
                <a:cs typeface="Ubuntu"/>
              </a:defRPr>
            </a:lvl1pPr>
          </a:lstStyle>
          <a:p>
            <a:pPr algn="ctr"/>
            <a:r>
              <a:rPr lang="el-GR" sz="4400" b="1" dirty="0" smtClean="0">
                <a:latin typeface="Ubuntu" panose="020B0604020202020204" charset="0"/>
              </a:rPr>
              <a:t>ΕΚΤ+: </a:t>
            </a:r>
            <a:r>
              <a:rPr lang="el-GR" sz="4400" b="1" dirty="0">
                <a:latin typeface="Ubuntu" panose="020B0604020202020204" charset="0"/>
              </a:rPr>
              <a:t>21.649.863 €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F28C8-0CEE-49A6-B02F-566B51FE9BAD}"/>
              </a:ext>
            </a:extLst>
          </p:cNvPr>
          <p:cNvSpPr txBox="1"/>
          <p:nvPr/>
        </p:nvSpPr>
        <p:spPr>
          <a:xfrm>
            <a:off x="10710415" y="5040928"/>
            <a:ext cx="4038600" cy="1277667"/>
          </a:xfrm>
          <a:prstGeom prst="rect">
            <a:avLst/>
          </a:prstGeom>
          <a:solidFill>
            <a:srgbClr val="0C306D"/>
          </a:solidFill>
        </p:spPr>
        <p:txBody>
          <a:bodyPr anchor="ctr"/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Ubuntu"/>
                <a:cs typeface="Ubuntu"/>
              </a:defRPr>
            </a:lvl1pPr>
          </a:lstStyle>
          <a:p>
            <a:pPr algn="ctr"/>
            <a:r>
              <a:rPr lang="el-GR" sz="4000" b="1" dirty="0">
                <a:latin typeface="Ubuntu" panose="020B0604020202020204" charset="0"/>
              </a:rPr>
              <a:t>ΕΤΠΑ: 30.475.129 €</a:t>
            </a: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595FC44B-4D9B-41C4-BDC3-5F4B6C8E7560}"/>
              </a:ext>
            </a:extLst>
          </p:cNvPr>
          <p:cNvSpPr/>
          <p:nvPr/>
        </p:nvSpPr>
        <p:spPr>
          <a:xfrm>
            <a:off x="12180517" y="3613538"/>
            <a:ext cx="1098395" cy="934966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4119903"/>
            <a:ext cx="15163164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ΕΝΤΑΓΜΕΝΑ ΕΡΓΑ </a:t>
            </a:r>
            <a:r>
              <a:rPr kumimoji="0" lang="el-GR" sz="77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ΥΓΕΙΑΣ </a:t>
            </a:r>
            <a:r>
              <a:rPr lang="el-GR" sz="7725" b="1" dirty="0" smtClean="0">
                <a:solidFill>
                  <a:srgbClr val="FFFFFF"/>
                </a:solidFill>
                <a:latin typeface="Ubuntu Bold"/>
                <a:sym typeface="Ubuntu Bold"/>
              </a:rPr>
              <a:t>(</a:t>
            </a:r>
            <a:r>
              <a:rPr lang="el-GR" sz="4800" b="1" dirty="0" err="1" smtClean="0">
                <a:solidFill>
                  <a:srgbClr val="FFFFFF"/>
                </a:solidFill>
                <a:latin typeface="Ubuntu Bold"/>
                <a:sym typeface="Ubuntu Bold"/>
              </a:rPr>
              <a:t>συγχρ</a:t>
            </a:r>
            <a:r>
              <a:rPr lang="el-GR" sz="4800" b="1" dirty="0" smtClean="0">
                <a:solidFill>
                  <a:srgbClr val="FFFFFF"/>
                </a:solidFill>
                <a:latin typeface="Ubuntu Bold"/>
                <a:sym typeface="Ubuntu Bold"/>
              </a:rPr>
              <a:t>/</a:t>
            </a:r>
            <a:r>
              <a:rPr lang="el-GR" sz="4800" b="1" dirty="0" err="1" smtClean="0">
                <a:solidFill>
                  <a:srgbClr val="FFFFFF"/>
                </a:solidFill>
                <a:latin typeface="Ubuntu Bold"/>
                <a:sym typeface="Ubuntu Bold"/>
              </a:rPr>
              <a:t>σης</a:t>
            </a:r>
            <a:r>
              <a:rPr lang="el-GR" sz="7725" b="1" dirty="0" smtClean="0">
                <a:solidFill>
                  <a:srgbClr val="FFFFFF"/>
                </a:solidFill>
                <a:latin typeface="Ubuntu Bold"/>
                <a:sym typeface="Ubuntu Bold"/>
              </a:rPr>
              <a:t> </a:t>
            </a: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ΕΤΠΑ</a:t>
            </a:r>
            <a:r>
              <a:rPr kumimoji="0" lang="el-GR" sz="77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)</a:t>
            </a: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D59A7D-D11A-4D2F-82F5-8C6A2C6F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Συνεχιζόμενα έργα υγείας (ΕΚΤ+)</a:t>
            </a: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9190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511821" y="11049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10"/>
          <p:cNvSpPr txBox="1"/>
          <p:nvPr/>
        </p:nvSpPr>
        <p:spPr>
          <a:xfrm>
            <a:off x="491349" y="367247"/>
            <a:ext cx="1293236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				ΕΝΤΑΓΜΕΝΑ </a:t>
            </a:r>
            <a:r>
              <a:rPr lang="el-GR" sz="29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ΝΕΑ ΕΡΓΑ ΥΓΕΙΑΣ (ΕΤΠΑ)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E313954-E2CE-41D0-A73D-97AB03D8DC32}"/>
              </a:ext>
            </a:extLst>
          </p:cNvPr>
          <p:cNvSpPr txBox="1"/>
          <p:nvPr/>
        </p:nvSpPr>
        <p:spPr>
          <a:xfrm>
            <a:off x="5655083" y="9179254"/>
            <a:ext cx="3295430" cy="8110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7253E100-DAA9-4C6C-B5B4-28D8A78E6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68402"/>
              </p:ext>
            </p:extLst>
          </p:nvPr>
        </p:nvGraphicFramePr>
        <p:xfrm>
          <a:off x="1905000" y="1943100"/>
          <a:ext cx="11430000" cy="5978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38719164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937615485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9756957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ΤΙΤΛΟΣ </a:t>
                      </a: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ΕΡΓΟΥ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ΔΙΚΑΙΟΥΧΟΣ</a:t>
                      </a:r>
                    </a:p>
                  </a:txBody>
                  <a:tcPr marL="8289" marR="8289" marT="8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Π/Υ (€)</a:t>
                      </a:r>
                    </a:p>
                  </a:txBody>
                  <a:tcPr marL="8289" marR="8289" marT="82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57318"/>
                  </a:ext>
                </a:extLst>
              </a:tr>
              <a:tr h="4642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ΠΡΟΣΘΗΚΗ ΚΤΙΡΙΟΥ Ν2 ΣΤΟ ΓΕΝΙΚΟ ΝΟΣΟΚΟΜΕΙΟ ΛΑΡΙΣΑΣ(ΚΟΥΤΛΙΜΠΑΝΕΙΟ&amp; ΤΡΙΑΝΤΑΦΥΛΛΕΙΟ)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ΠΕΡΙΦΕΡΕΙΑ ΘΕΣΣΑΛΙΑΣ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13.800.000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7424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Προμήθεια εξοπλισμού για την υποστήριξη του EKAB στην Περιφέρεια Θεσσαλίας.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ΕΘΝΙΚΟ ΚΕΝΤΡΟ ΑΜΕΣΗΣ ΒΟΗΘΕΙΑΣ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1.584.091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46853"/>
                  </a:ext>
                </a:extLst>
              </a:tr>
              <a:tr h="4642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ΠΡΟΜΗΘΕΙΑ 10 ΑΣΘΕΝΟΦΟΡΩΝ 4Χ2, 1 ΑΣΘΕΝΟΦΟΡΟΥ 4Χ4 ΚΑΙ 2 ΚΙΝΗΤΩΝ ΜΟΝΑΔΩΝ  ΓΙΑ ΤΙΣ ΑΝΑΓΚΕΣ ΤΟΥ ΕΚΑΒ ΣΤΗΝ ΠΕΡΙΦΕΡΕΙΑ ΘΕΣΣΑΛΙΑΣ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ΕΘΝΙΚΟ ΚΕΝΤΡΟ ΑΜΕΣΗΣ ΒΟΗΘΕΙΑΣ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1.016.552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33336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Προμήθεια και Εγκατάσταση Μαγνητικού Τομογράφου στο Γ.Ν. Καρδίτσας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ΓΕΝΙΚΟ ΝΟΣΟΚΟΜΕΙΟ ΚΑΡΔΙΤΣΑΣ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1.485.200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51646"/>
                  </a:ext>
                </a:extLst>
              </a:tr>
              <a:tr h="4642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Προμήθεια Ακτινολογικού εξοπλισμού, εξοπλισμού εξωτερικών ιατρείων και λοιπού εξοπλισμού εργαστηρίων και κλινικών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ΑΧΙΛΛΟΠΟΥΛΕΙΟ ΓΕΝΙΚΟ ΝΟΣΟΚΟΜΕΙΟ ΒΟΛΟΥ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1.457.500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17023"/>
                  </a:ext>
                </a:extLst>
              </a:tr>
              <a:tr h="4642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ΕΚΣΥΓΧΡΟΝΙΣΜΟΣ ΙΑΤΡΟΤΕΧΝΟΛΟΓΙΚΟΥ ΕΞΟΠΛΙΣΜΟΥ ΤΟΥ ΓΕΝΙΚΟΥ ΝΟΣΟΚΟΜΕΙΟΥ ΤΡΙΚΑΛΩΝ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ΓΕΝΙΚΟ ΝΟΣΟΚΟΜΕΙΟ ΤΡΙΚΑΛΩΝ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900.000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30227"/>
                  </a:ext>
                </a:extLst>
              </a:tr>
              <a:tr h="58025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Προμήθεια και εγκατάσταση ενός νέου Αξονικού τομογράφου &gt; 600 τομών για την κάλυψη αναγκών του Πανεπιστημιακού Γενικού Νοσοκομείου Λάρισας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ΠΑΝΕΠΙΣΤΗΜΙΑΚΟ ΓΕΝΙΚΟ ΝΟΣΟΚΟΜΕΙΟ ΛΑΡΙΣΑΣ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1.973.320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17477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Προμήθεια Ξενοδοχειακού Εξοπλισμού για Δομές ΠΦΥ της 5ης Υ.Π.Ε.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5η ΥΓΕΙΟΝΟΜΙΚΗ ΠΕΡΙΦΕΡΕΙΑ ΘΕΣΣΑΛΙΑΣ &amp; ΣΤΕΡΕΑΣ ΕΛΛΑΔΟΣ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898.687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91951"/>
                  </a:ext>
                </a:extLst>
              </a:tr>
              <a:tr h="7135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Προμήθεια ασθενοφόρων οχημάτων για δομές Π.Φ.Υ της 5ης Υ.ΠΕ.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5η ΥΓΕΙΟΝΟΜΙΚΗ ΠΕΡΙΦΕΡΕΙΑ ΘΕΣΣΑΛΙΑΣ &amp; ΣΤΕΡΕΑΣ ΕΛΛΑΔΟΣ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1.960.000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28571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ΠΡΟΜΗΘΕΙΑ ΙΑΤΡΟΤΕΧΝΟΛΟΓΙΚΟΥ ΕΞΟΠΛΙΣΜΟΥ ΓΙΑ ΔΟΜΕΣ Π.Φ.Υ ΤΗΣ 5ΗΣ Υ.ΠΕ.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5η ΥΓΕΙΟΝΟΜΙΚΗ ΠΕΡΙΦΕΡΕΙΑ ΘΕΣΣΑΛΙΑΣ &amp; ΣΤΕΡΕΑΣ ΕΛΛΑΔΟΣ</a:t>
                      </a: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1.293.800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8289" marR="8289" marT="82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99536"/>
                  </a:ext>
                </a:extLst>
              </a:tr>
            </a:tbl>
          </a:graphicData>
        </a:graphic>
      </p:graphicFrame>
      <p:sp>
        <p:nvSpPr>
          <p:cNvPr id="11" name="Freeform 7">
            <a:extLst>
              <a:ext uri="{FF2B5EF4-FFF2-40B4-BE49-F238E27FC236}">
                <a16:creationId xmlns:a16="http://schemas.microsoft.com/office/drawing/2014/main" id="{A99977BB-9CDB-4063-94C2-A08177A8B7F2}"/>
              </a:ext>
            </a:extLst>
          </p:cNvPr>
          <p:cNvSpPr/>
          <p:nvPr/>
        </p:nvSpPr>
        <p:spPr>
          <a:xfrm>
            <a:off x="14085103" y="7909221"/>
            <a:ext cx="3295430" cy="594080"/>
          </a:xfrm>
          <a:custGeom>
            <a:avLst/>
            <a:gdLst/>
            <a:ahLst/>
            <a:cxnLst/>
            <a:rect l="l" t="t" r="r" b="b"/>
            <a:pathLst>
              <a:path w="867932" h="156466">
                <a:moveTo>
                  <a:pt x="25842" y="0"/>
                </a:moveTo>
                <a:lnTo>
                  <a:pt x="842090" y="0"/>
                </a:lnTo>
                <a:cubicBezTo>
                  <a:pt x="848944" y="0"/>
                  <a:pt x="855517" y="2723"/>
                  <a:pt x="860363" y="7569"/>
                </a:cubicBezTo>
                <a:cubicBezTo>
                  <a:pt x="865209" y="12415"/>
                  <a:pt x="867932" y="18988"/>
                  <a:pt x="867932" y="25842"/>
                </a:cubicBezTo>
                <a:lnTo>
                  <a:pt x="867932" y="130623"/>
                </a:lnTo>
                <a:cubicBezTo>
                  <a:pt x="867932" y="137477"/>
                  <a:pt x="865209" y="144050"/>
                  <a:pt x="860363" y="148897"/>
                </a:cubicBezTo>
                <a:cubicBezTo>
                  <a:pt x="855517" y="153743"/>
                  <a:pt x="848944" y="156466"/>
                  <a:pt x="842090" y="156466"/>
                </a:cubicBezTo>
                <a:lnTo>
                  <a:pt x="25842" y="156466"/>
                </a:lnTo>
                <a:cubicBezTo>
                  <a:pt x="18988" y="156466"/>
                  <a:pt x="12415" y="153743"/>
                  <a:pt x="7569" y="148897"/>
                </a:cubicBezTo>
                <a:cubicBezTo>
                  <a:pt x="2723" y="144050"/>
                  <a:pt x="0" y="137477"/>
                  <a:pt x="0" y="130623"/>
                </a:cubicBezTo>
                <a:lnTo>
                  <a:pt x="0" y="25842"/>
                </a:lnTo>
                <a:cubicBezTo>
                  <a:pt x="0" y="18988"/>
                  <a:pt x="2723" y="12415"/>
                  <a:pt x="7569" y="7569"/>
                </a:cubicBezTo>
                <a:cubicBezTo>
                  <a:pt x="12415" y="2723"/>
                  <a:pt x="18988" y="0"/>
                  <a:pt x="25842" y="0"/>
                </a:cubicBezTo>
                <a:close/>
              </a:path>
            </a:pathLst>
          </a:custGeom>
          <a:solidFill>
            <a:srgbClr val="0C306D"/>
          </a:solidFill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ΣΥΝΟΛΟ </a:t>
            </a:r>
            <a:r>
              <a:rPr lang="el-GR" b="1" dirty="0">
                <a:solidFill>
                  <a:schemeClr val="bg1"/>
                </a:solidFill>
              </a:rPr>
              <a:t>:  </a:t>
            </a:r>
            <a:r>
              <a:rPr lang="el-GR" b="1" dirty="0" smtClean="0">
                <a:solidFill>
                  <a:schemeClr val="bg1"/>
                </a:solidFill>
              </a:rPr>
              <a:t>2</a:t>
            </a:r>
            <a:r>
              <a:rPr lang="el-GR" sz="18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6.369.151 €</a:t>
            </a:r>
            <a:endParaRPr lang="el-GR" sz="1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72740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2418" y="4651914"/>
            <a:ext cx="15163164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7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ΕΡΓΑ </a:t>
            </a:r>
            <a:r>
              <a:rPr kumimoji="0" lang="el-G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συγχρ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/</a:t>
            </a:r>
            <a:r>
              <a:rPr kumimoji="0" lang="el-G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σης</a:t>
            </a: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 ΕΤΠΑ </a:t>
            </a:r>
            <a:r>
              <a:rPr kumimoji="0" lang="el-GR" sz="77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ΣΕ ΑΞΙΟΛΟΓΗΣΗ</a:t>
            </a: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D59A7D-D11A-4D2F-82F5-8C6A2C6F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Συνεχιζόμενα έργα υγείας (ΕΚΤ+)</a:t>
            </a: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22154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511821" y="11049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10"/>
          <p:cNvSpPr txBox="1"/>
          <p:nvPr/>
        </p:nvSpPr>
        <p:spPr>
          <a:xfrm>
            <a:off x="491349" y="367247"/>
            <a:ext cx="12932361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ΕΡΓΑ ΕΤΠΑ ΣΕ ΑΞΙΟΛΟΓΗΣΗ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E313954-E2CE-41D0-A73D-97AB03D8DC32}"/>
              </a:ext>
            </a:extLst>
          </p:cNvPr>
          <p:cNvSpPr txBox="1"/>
          <p:nvPr/>
        </p:nvSpPr>
        <p:spPr>
          <a:xfrm>
            <a:off x="5655083" y="9179254"/>
            <a:ext cx="3295430" cy="8110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 dirty="0"/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6D37F1D8-A6FA-4AF3-AFDD-3A31D79EC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98639"/>
              </p:ext>
            </p:extLst>
          </p:nvPr>
        </p:nvGraphicFramePr>
        <p:xfrm>
          <a:off x="2491076" y="3009900"/>
          <a:ext cx="8932905" cy="2280212"/>
        </p:xfrm>
        <a:graphic>
          <a:graphicData uri="http://schemas.openxmlformats.org/drawingml/2006/table">
            <a:tbl>
              <a:tblPr/>
              <a:tblGrid>
                <a:gridCol w="3909724">
                  <a:extLst>
                    <a:ext uri="{9D8B030D-6E8A-4147-A177-3AD203B41FA5}">
                      <a16:colId xmlns:a16="http://schemas.microsoft.com/office/drawing/2014/main" val="2264800498"/>
                    </a:ext>
                  </a:extLst>
                </a:gridCol>
                <a:gridCol w="2596089">
                  <a:extLst>
                    <a:ext uri="{9D8B030D-6E8A-4147-A177-3AD203B41FA5}">
                      <a16:colId xmlns:a16="http://schemas.microsoft.com/office/drawing/2014/main" val="2418573756"/>
                    </a:ext>
                  </a:extLst>
                </a:gridCol>
                <a:gridCol w="2427092">
                  <a:extLst>
                    <a:ext uri="{9D8B030D-6E8A-4147-A177-3AD203B41FA5}">
                      <a16:colId xmlns:a16="http://schemas.microsoft.com/office/drawing/2014/main" val="36084931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ΤΙΤΛΟΣ </a:t>
                      </a: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ΕΡΓΟΥ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ΔΙΚΑΙΟΥΧΟΣ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Π/Υ (€)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70574"/>
                  </a:ext>
                </a:extLst>
              </a:tr>
              <a:tr h="62176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Νέες Εγκαταστάσεις του ΕΚΑΒ Λάρισας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ΕΘΝΙΚΟ ΚΕΝΤΡΟ ΑΜΕΣΗΣ ΒΟΗΘΕΙΑΣ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3.330.978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186770"/>
                  </a:ext>
                </a:extLst>
              </a:tr>
              <a:tr h="51331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Κατασκευή Περιφερειακού Ιατρείου Ανθηρού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ΚΤΙΡΙΑΚΕΣ ΥΠΟΔΟΜΕΣ Α.Ε.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230.000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253331"/>
                  </a:ext>
                </a:extLst>
              </a:tr>
              <a:tr h="8308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Αναβάθμιση των κτιριακών υποδομών του </a:t>
                      </a: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Πολυδύναμου</a:t>
                      </a:r>
                      <a:r>
                        <a:rPr lang="el-GR" sz="1400" b="0" kern="1200" spc="-51" baseline="0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Περιφερειακού Ιατρείου Πεζούλας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ΚΤΙΡΙΑΚΕΣ ΥΠΟΔΟΜΕΣ Α.Ε.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545.000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46950"/>
                  </a:ext>
                </a:extLst>
              </a:tr>
            </a:tbl>
          </a:graphicData>
        </a:graphic>
      </p:graphicFrame>
      <p:sp>
        <p:nvSpPr>
          <p:cNvPr id="9" name="Freeform 7">
            <a:extLst>
              <a:ext uri="{FF2B5EF4-FFF2-40B4-BE49-F238E27FC236}">
                <a16:creationId xmlns:a16="http://schemas.microsoft.com/office/drawing/2014/main" id="{A99977BB-9CDB-4063-94C2-A08177A8B7F2}"/>
              </a:ext>
            </a:extLst>
          </p:cNvPr>
          <p:cNvSpPr/>
          <p:nvPr/>
        </p:nvSpPr>
        <p:spPr>
          <a:xfrm>
            <a:off x="11887200" y="5753100"/>
            <a:ext cx="3295430" cy="594080"/>
          </a:xfrm>
          <a:custGeom>
            <a:avLst/>
            <a:gdLst/>
            <a:ahLst/>
            <a:cxnLst/>
            <a:rect l="l" t="t" r="r" b="b"/>
            <a:pathLst>
              <a:path w="867932" h="156466">
                <a:moveTo>
                  <a:pt x="25842" y="0"/>
                </a:moveTo>
                <a:lnTo>
                  <a:pt x="842090" y="0"/>
                </a:lnTo>
                <a:cubicBezTo>
                  <a:pt x="848944" y="0"/>
                  <a:pt x="855517" y="2723"/>
                  <a:pt x="860363" y="7569"/>
                </a:cubicBezTo>
                <a:cubicBezTo>
                  <a:pt x="865209" y="12415"/>
                  <a:pt x="867932" y="18988"/>
                  <a:pt x="867932" y="25842"/>
                </a:cubicBezTo>
                <a:lnTo>
                  <a:pt x="867932" y="130623"/>
                </a:lnTo>
                <a:cubicBezTo>
                  <a:pt x="867932" y="137477"/>
                  <a:pt x="865209" y="144050"/>
                  <a:pt x="860363" y="148897"/>
                </a:cubicBezTo>
                <a:cubicBezTo>
                  <a:pt x="855517" y="153743"/>
                  <a:pt x="848944" y="156466"/>
                  <a:pt x="842090" y="156466"/>
                </a:cubicBezTo>
                <a:lnTo>
                  <a:pt x="25842" y="156466"/>
                </a:lnTo>
                <a:cubicBezTo>
                  <a:pt x="18988" y="156466"/>
                  <a:pt x="12415" y="153743"/>
                  <a:pt x="7569" y="148897"/>
                </a:cubicBezTo>
                <a:cubicBezTo>
                  <a:pt x="2723" y="144050"/>
                  <a:pt x="0" y="137477"/>
                  <a:pt x="0" y="130623"/>
                </a:cubicBezTo>
                <a:lnTo>
                  <a:pt x="0" y="25842"/>
                </a:lnTo>
                <a:cubicBezTo>
                  <a:pt x="0" y="18988"/>
                  <a:pt x="2723" y="12415"/>
                  <a:pt x="7569" y="7569"/>
                </a:cubicBezTo>
                <a:cubicBezTo>
                  <a:pt x="12415" y="2723"/>
                  <a:pt x="18988" y="0"/>
                  <a:pt x="25842" y="0"/>
                </a:cubicBezTo>
                <a:close/>
              </a:path>
            </a:pathLst>
          </a:custGeom>
          <a:solidFill>
            <a:srgbClr val="0C306D"/>
          </a:solidFill>
        </p:spPr>
        <p:txBody>
          <a:bodyPr anchor="b"/>
          <a:lstStyle/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pPr algn="ctr"/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ΣΥΝΟΛΟ </a:t>
            </a:r>
            <a:r>
              <a:rPr lang="el-GR" b="1" dirty="0">
                <a:solidFill>
                  <a:schemeClr val="bg1"/>
                </a:solidFill>
              </a:rPr>
              <a:t>:  </a:t>
            </a:r>
            <a:r>
              <a:rPr lang="el-GR" b="1" dirty="0" smtClean="0">
                <a:solidFill>
                  <a:schemeClr val="bg1"/>
                </a:solidFill>
              </a:rPr>
              <a:t>4</a:t>
            </a:r>
            <a:r>
              <a:rPr lang="el-GR" sz="18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.105.978 €</a:t>
            </a:r>
            <a:endParaRPr lang="el-GR" sz="1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28881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7615" y="4136175"/>
            <a:ext cx="15163164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7"/>
              </a:lnSpc>
            </a:pPr>
            <a:r>
              <a:rPr lang="el-GR" sz="7725" b="1" dirty="0" smtClean="0">
                <a:solidFill>
                  <a:srgbClr val="FFFFFF"/>
                </a:solidFill>
                <a:latin typeface="Ubuntu Bold"/>
                <a:sym typeface="Ubuntu Bold"/>
              </a:rPr>
              <a:t>ΣΥΝΕΧΙΖΟΜΕΝΕΣ ΔΡΑΣΕΙΣ  </a:t>
            </a:r>
            <a:r>
              <a:rPr lang="el-GR" sz="7725" b="1" dirty="0">
                <a:solidFill>
                  <a:srgbClr val="FFFFFF"/>
                </a:solidFill>
                <a:latin typeface="Ubuntu Bold"/>
                <a:sym typeface="Ubuntu Bold"/>
              </a:rPr>
              <a:t>ΥΓΕΙΑΣ </a:t>
            </a:r>
            <a:r>
              <a:rPr lang="el-GR" sz="7725" b="1" dirty="0" smtClean="0">
                <a:solidFill>
                  <a:srgbClr val="FFFFFF"/>
                </a:solidFill>
                <a:latin typeface="Ubuntu Bold"/>
                <a:sym typeface="Ubuntu Bold"/>
              </a:rPr>
              <a:t>(</a:t>
            </a:r>
            <a:r>
              <a:rPr lang="el-GR" sz="4800" b="1" dirty="0" err="1" smtClean="0">
                <a:solidFill>
                  <a:srgbClr val="FFFFFF"/>
                </a:solidFill>
                <a:latin typeface="Ubuntu Bold"/>
                <a:sym typeface="Ubuntu Bold"/>
              </a:rPr>
              <a:t>συγχρ</a:t>
            </a:r>
            <a:r>
              <a:rPr lang="el-GR" sz="4800" b="1" dirty="0" smtClean="0">
                <a:solidFill>
                  <a:srgbClr val="FFFFFF"/>
                </a:solidFill>
                <a:latin typeface="Ubuntu Bold"/>
                <a:sym typeface="Ubuntu Bold"/>
              </a:rPr>
              <a:t>/</a:t>
            </a:r>
            <a:r>
              <a:rPr lang="el-GR" sz="4800" b="1" dirty="0" err="1" smtClean="0">
                <a:solidFill>
                  <a:srgbClr val="FFFFFF"/>
                </a:solidFill>
                <a:latin typeface="Ubuntu Bold"/>
                <a:sym typeface="Ubuntu Bold"/>
              </a:rPr>
              <a:t>σης</a:t>
            </a:r>
            <a:r>
              <a:rPr lang="el-GR" sz="4800" b="1" dirty="0" smtClean="0">
                <a:solidFill>
                  <a:srgbClr val="FFFFFF"/>
                </a:solidFill>
                <a:latin typeface="Ubuntu Bold"/>
                <a:sym typeface="Ubuntu Bold"/>
              </a:rPr>
              <a:t> </a:t>
            </a:r>
            <a:r>
              <a:rPr lang="el-GR" sz="7725" b="1" dirty="0" smtClean="0">
                <a:solidFill>
                  <a:srgbClr val="FFFFFF"/>
                </a:solidFill>
                <a:latin typeface="Ubuntu Bold"/>
                <a:sym typeface="Ubuntu Bold"/>
              </a:rPr>
              <a:t>ΕΚΤ</a:t>
            </a:r>
            <a:r>
              <a:rPr lang="el-GR" sz="7725" b="1" dirty="0">
                <a:solidFill>
                  <a:srgbClr val="FFFFFF"/>
                </a:solidFill>
                <a:latin typeface="Ubuntu Bold"/>
                <a:sym typeface="Ubuntu Bold"/>
              </a:rPr>
              <a:t>+)</a:t>
            </a:r>
            <a:endParaRPr lang="en-US" sz="7725" b="1" dirty="0">
              <a:solidFill>
                <a:srgbClr val="FFFFFF"/>
              </a:solidFill>
              <a:latin typeface="Ubuntu Bold"/>
              <a:sym typeface="Ubuntu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D59A7D-D11A-4D2F-82F5-8C6A2C6F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Συνεχιζόμενα έργα υγείας (ΕΚΤ+)</a:t>
            </a:r>
            <a:endParaRPr kumimoji="0" lang="el-GR" alt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71500"/>
            <a:ext cx="311468" cy="10287000"/>
            <a:chOff x="0" y="0"/>
            <a:chExt cx="812800" cy="286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511821" y="11049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10"/>
          <p:cNvSpPr txBox="1"/>
          <p:nvPr/>
        </p:nvSpPr>
        <p:spPr>
          <a:xfrm>
            <a:off x="518090" y="413793"/>
            <a:ext cx="15413980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ΣΥΝΕΧΙΖΟΜΕΝΕΣ ΔΡΑΣΕΙΣ ΤΟΜΕΑ ΥΓΕΙΑΣ </a:t>
            </a:r>
            <a:r>
              <a:rPr lang="el-GR" sz="29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(ΕΚΤ+)</a:t>
            </a:r>
          </a:p>
        </p:txBody>
      </p:sp>
      <p:graphicFrame>
        <p:nvGraphicFramePr>
          <p:cNvPr id="21" name="Πίνακας 20">
            <a:extLst>
              <a:ext uri="{FF2B5EF4-FFF2-40B4-BE49-F238E27FC236}">
                <a16:creationId xmlns:a16="http://schemas.microsoft.com/office/drawing/2014/main" id="{0EAF4FD7-40DE-477C-8F9A-CD0EE927F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54549"/>
              </p:ext>
            </p:extLst>
          </p:nvPr>
        </p:nvGraphicFramePr>
        <p:xfrm>
          <a:off x="1143001" y="1706903"/>
          <a:ext cx="12087911" cy="64477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79761">
                  <a:extLst>
                    <a:ext uri="{9D8B030D-6E8A-4147-A177-3AD203B41FA5}">
                      <a16:colId xmlns:a16="http://schemas.microsoft.com/office/drawing/2014/main" val="1711506378"/>
                    </a:ext>
                  </a:extLst>
                </a:gridCol>
                <a:gridCol w="3818091">
                  <a:extLst>
                    <a:ext uri="{9D8B030D-6E8A-4147-A177-3AD203B41FA5}">
                      <a16:colId xmlns:a16="http://schemas.microsoft.com/office/drawing/2014/main" val="2977554326"/>
                    </a:ext>
                  </a:extLst>
                </a:gridCol>
                <a:gridCol w="2490059">
                  <a:extLst>
                    <a:ext uri="{9D8B030D-6E8A-4147-A177-3AD203B41FA5}">
                      <a16:colId xmlns:a16="http://schemas.microsoft.com/office/drawing/2014/main" val="1700450182"/>
                    </a:ext>
                  </a:extLst>
                </a:gridCol>
              </a:tblGrid>
              <a:tr h="51226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ΤΙΤΛΟΣ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ΔΙΚΑΙΟΥΧΟΣ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Π/Υ (€)</a:t>
                      </a:r>
                      <a:endParaRPr lang="el-GR" sz="2000" b="1" strike="noStrike" kern="1200" spc="-51" baseline="0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04800"/>
                  </a:ext>
                </a:extLst>
              </a:tr>
              <a:tr h="1463602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Συνέχιση επιχορήγησης ΚΕΘΕΑ για τη λειτουργία Δομής Έγκαιρης Παρέμβασης  φιλοξενίας για εφήβους  νεαρούς ενήλικες με </a:t>
                      </a:r>
                      <a:r>
                        <a:rPr lang="el-GR" sz="1400" b="0" kern="1200" spc="-51" dirty="0" err="1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εξαρτητική</a:t>
                      </a: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  αντικοινωνική συμπεριφορά  τις οικογένειές τους περιφέρειας Θεσσαλίας με έδρα το Βόλο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ΕΘΝΙΚΟΣ ΟΡΓΑΝΙΣΜΟΣ ΠΡΟΛΗΨΗΣ ΚΑΙ ΑΝΤΙΜΕΤΩΠΙΣΗΣ ΕΞΑΡΤΗΣΕΩΝ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204.799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717027"/>
                  </a:ext>
                </a:extLst>
              </a:tr>
              <a:tr h="64200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ΕΝΙΣΧΥΣΗ </a:t>
                      </a: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ΥΠΗΡΕΣΙΩΝ ΨΥΧΙΚΗΣ ΥΓΕΙΑΣ ΣΥΝΕΧΙΖΟΜΕΝΕΣ ΔΟΜΕΣ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ΓΕΝΙΚΟ ΝΟΣΟΚΟΜΕΙΟ ΛΑΡΙΣΑΣ "ΚΟΥΤΛΙΜΠΑΝΕΙΟ &amp; ΤΡΙΑΝΤΑΦΥΛΛΕΙΟ"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269.780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805858"/>
                  </a:ext>
                </a:extLst>
              </a:tr>
              <a:tr h="84157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ΕΠΙΧΟΡΗΓΗΣΗ ΟΚΑΝΑ ΓΙΑ ΤΗ ΣΥΝΕΧΙΣΗ ΤΟΥ ΔΙΚΤΥΟΥ ΔΟΜΩΝ ΚΑΙ ΥΠΗΡΕΣΙΩΝ ΓΙΑ ΤΗΝ ΑΝΤΙΜΕΤΩΠΙΣΗ ΤΩΝ ΕΞΑΡΤΗΣΕΩΝ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ΕΘΝΙΚΟΣ ΟΡΓΑΝΙΣΜΟΣ ΠΡΟΛΗΨΗΣ ΚΑΙ ΑΝΤΙΜΕΤΩΠΙΣΗΣ ΕΞΑΡΤΗΣΕΩΝ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370.588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672529"/>
                  </a:ext>
                </a:extLst>
              </a:tr>
              <a:tr h="750096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Συνέχιση λειτουργίας Τοπικών Ομάδων Υγείας ΤΟΜΥ 5ης ΥΠΕ στην Περιφέρεια Θεσσαλίας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ΕΠΙΤΕΛΙΚΗ ΔΟΜΗ ΕΣΠΑ ΥΠΟΥΡΓΕΙΟΥ ΥΓΕΙΑΣ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7.618.380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322487"/>
                  </a:ext>
                </a:extLst>
              </a:tr>
              <a:tr h="127931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Συνέχιση επιχορήγησης  ΚΕΘΕΑ για την λειτουργία Κινητής Μονάδας Περιφέρειας Θεσσαλίας με έδρα τη Λάρισα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ΕΘΝΙΚΟΣ ΟΡΓΑΝΙΣΜΟΣ ΠΡΟΛΗΨΗΣ ΚΑΙ ΑΝΤΙΜΕΤΩΠΙΣΗΣ ΕΞΑΡΤΗΣΕΩΝ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130.410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69047"/>
                  </a:ext>
                </a:extLst>
              </a:tr>
              <a:tr h="95134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Συνέχιση επιχορήγησης ΚΕΘΕΑ για την λειτουργία Προγράμματος Κοινωνικής Ένταξης Περιφέρειας Θεσσαλίας με έδρα τη Λάρισα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ΕΘΝΙΚΟΣ ΟΡΓΑΝΙΣΜΟΣ ΠΡΟΛΗΨΗΣ ΚΑΙ ΑΝΤΙΜΕΤΩΠΙΣΗΣ ΕΞΑΡΤΗΣΕΩΝ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</a:rPr>
                        <a:t>74.640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303781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A99977BB-9CDB-4063-94C2-A08177A8B7F2}"/>
              </a:ext>
            </a:extLst>
          </p:cNvPr>
          <p:cNvSpPr/>
          <p:nvPr/>
        </p:nvSpPr>
        <p:spPr>
          <a:xfrm>
            <a:off x="13563600" y="7559388"/>
            <a:ext cx="3295430" cy="594080"/>
          </a:xfrm>
          <a:custGeom>
            <a:avLst/>
            <a:gdLst/>
            <a:ahLst/>
            <a:cxnLst/>
            <a:rect l="l" t="t" r="r" b="b"/>
            <a:pathLst>
              <a:path w="867932" h="156466">
                <a:moveTo>
                  <a:pt x="25842" y="0"/>
                </a:moveTo>
                <a:lnTo>
                  <a:pt x="842090" y="0"/>
                </a:lnTo>
                <a:cubicBezTo>
                  <a:pt x="848944" y="0"/>
                  <a:pt x="855517" y="2723"/>
                  <a:pt x="860363" y="7569"/>
                </a:cubicBezTo>
                <a:cubicBezTo>
                  <a:pt x="865209" y="12415"/>
                  <a:pt x="867932" y="18988"/>
                  <a:pt x="867932" y="25842"/>
                </a:cubicBezTo>
                <a:lnTo>
                  <a:pt x="867932" y="130623"/>
                </a:lnTo>
                <a:cubicBezTo>
                  <a:pt x="867932" y="137477"/>
                  <a:pt x="865209" y="144050"/>
                  <a:pt x="860363" y="148897"/>
                </a:cubicBezTo>
                <a:cubicBezTo>
                  <a:pt x="855517" y="153743"/>
                  <a:pt x="848944" y="156466"/>
                  <a:pt x="842090" y="156466"/>
                </a:cubicBezTo>
                <a:lnTo>
                  <a:pt x="25842" y="156466"/>
                </a:lnTo>
                <a:cubicBezTo>
                  <a:pt x="18988" y="156466"/>
                  <a:pt x="12415" y="153743"/>
                  <a:pt x="7569" y="148897"/>
                </a:cubicBezTo>
                <a:cubicBezTo>
                  <a:pt x="2723" y="144050"/>
                  <a:pt x="0" y="137477"/>
                  <a:pt x="0" y="130623"/>
                </a:cubicBezTo>
                <a:lnTo>
                  <a:pt x="0" y="25842"/>
                </a:lnTo>
                <a:cubicBezTo>
                  <a:pt x="0" y="18988"/>
                  <a:pt x="2723" y="12415"/>
                  <a:pt x="7569" y="7569"/>
                </a:cubicBezTo>
                <a:cubicBezTo>
                  <a:pt x="12415" y="2723"/>
                  <a:pt x="18988" y="0"/>
                  <a:pt x="25842" y="0"/>
                </a:cubicBezTo>
                <a:close/>
              </a:path>
            </a:pathLst>
          </a:custGeom>
          <a:solidFill>
            <a:srgbClr val="0C306D"/>
          </a:solidFill>
        </p:spPr>
        <p:txBody>
          <a:bodyPr anchor="b"/>
          <a:lstStyle/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pPr algn="ctr"/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</a:rPr>
              <a:t>ΣΥΝΟΛΟ </a:t>
            </a:r>
            <a:r>
              <a:rPr lang="el-GR" b="1" dirty="0">
                <a:solidFill>
                  <a:schemeClr val="bg1"/>
                </a:solidFill>
              </a:rPr>
              <a:t>:  </a:t>
            </a:r>
            <a:r>
              <a:rPr lang="el-GR" b="1" dirty="0" smtClean="0">
                <a:solidFill>
                  <a:schemeClr val="bg1"/>
                </a:solidFill>
              </a:rPr>
              <a:t>8</a:t>
            </a:r>
            <a:r>
              <a:rPr lang="el-GR" sz="18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.668.597 €</a:t>
            </a:r>
            <a:endParaRPr lang="el-GR" sz="1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17756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7615" y="4136175"/>
            <a:ext cx="15163164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ΕΝΤΑΓΜΕΝΕΣ</a:t>
            </a:r>
            <a:r>
              <a:rPr kumimoji="0" lang="el-GR" sz="7725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 </a:t>
            </a: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ΝΕΕΣ ΔΡΑΣΕΙΣ</a:t>
            </a:r>
            <a:r>
              <a:rPr kumimoji="0" lang="el-GR" sz="7725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 ΤΟΜΕΑ </a:t>
            </a: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ΥΓΕΙΑΣ (</a:t>
            </a:r>
            <a:r>
              <a:rPr kumimoji="0" lang="el-G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συγχρ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/</a:t>
            </a:r>
            <a:r>
              <a:rPr kumimoji="0" lang="el-G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σης</a:t>
            </a:r>
            <a:r>
              <a:rPr kumimoji="0" lang="el-G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 </a:t>
            </a:r>
            <a:r>
              <a:rPr kumimoji="0" lang="el-GR" sz="77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ΕΚΤ</a:t>
            </a:r>
            <a:r>
              <a:rPr kumimoji="0" lang="el-GR" sz="772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Bold"/>
                <a:ea typeface="+mn-ea"/>
                <a:cs typeface="+mn-cs"/>
                <a:sym typeface="Ubuntu Bold"/>
              </a:rPr>
              <a:t>+)</a:t>
            </a:r>
            <a:endParaRPr kumimoji="0" lang="en-US" sz="772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 Bold"/>
              <a:ea typeface="+mn-ea"/>
              <a:cs typeface="+mn-cs"/>
              <a:sym typeface="Ubuntu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D59A7D-D11A-4D2F-82F5-8C6A2C6F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l-GR" altLang="el-GR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Συνεχιζόμενα έργα υγείας (ΕΚΤ+)</a:t>
            </a: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66785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511821" y="11049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10"/>
          <p:cNvSpPr txBox="1"/>
          <p:nvPr/>
        </p:nvSpPr>
        <p:spPr>
          <a:xfrm>
            <a:off x="518090" y="413793"/>
            <a:ext cx="1541398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ΕΝΤΑΓΜΕΝΕΣ ΝΕΕΣ ΔΡΑΣΕΙΣ ΤΟΜΕΑ ΥΓΕΙΑΣ </a:t>
            </a:r>
            <a:r>
              <a:rPr lang="el-GR" sz="29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(ΕΚΤ+)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38050109-9531-4752-B240-49922E190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13754"/>
              </p:ext>
            </p:extLst>
          </p:nvPr>
        </p:nvGraphicFramePr>
        <p:xfrm>
          <a:off x="2133600" y="3467100"/>
          <a:ext cx="10515600" cy="1489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1761">
                  <a:extLst>
                    <a:ext uri="{9D8B030D-6E8A-4147-A177-3AD203B41FA5}">
                      <a16:colId xmlns:a16="http://schemas.microsoft.com/office/drawing/2014/main" val="2874032456"/>
                    </a:ext>
                  </a:extLst>
                </a:gridCol>
                <a:gridCol w="3127553">
                  <a:extLst>
                    <a:ext uri="{9D8B030D-6E8A-4147-A177-3AD203B41FA5}">
                      <a16:colId xmlns:a16="http://schemas.microsoft.com/office/drawing/2014/main" val="3694623045"/>
                    </a:ext>
                  </a:extLst>
                </a:gridCol>
                <a:gridCol w="2856286">
                  <a:extLst>
                    <a:ext uri="{9D8B030D-6E8A-4147-A177-3AD203B41FA5}">
                      <a16:colId xmlns:a16="http://schemas.microsoft.com/office/drawing/2014/main" val="601121707"/>
                    </a:ext>
                  </a:extLst>
                </a:gridCol>
              </a:tblGrid>
              <a:tr h="392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ΤΙΤΛΟΣ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ΔΙΚΑΙΟΥΧΟΣ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2040"/>
                        </a:lnSpc>
                        <a:defRPr/>
                      </a:pPr>
                      <a:r>
                        <a:rPr lang="el-GR" sz="2000" b="1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Π/Υ (€)</a:t>
                      </a:r>
                      <a:endParaRPr lang="el-GR" sz="2000" b="1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21234"/>
                  </a:ext>
                </a:extLst>
              </a:tr>
              <a:tr h="109779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Επιχορήγηση ΑΜΚΕ 'Συνειρμός' για τη λειτουργία Κέντρου Ημέρας ΚΗ και Κινητής Μονάδας ΚΜ για παιδιά και εφήβους ΠΕ Τρικάλων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"ΣΥΝ-ΕΙΡΜΟΣ" ΑΜΚΕ ΚΟΙΝΩΝΙΚΗΣ ΑΛΛΗΛΕΓΓΥΗΣ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defRPr/>
                      </a:pPr>
                      <a:r>
                        <a:rPr lang="el-GR" sz="1400" b="0" kern="1200" spc="-51" dirty="0" smtClean="0">
                          <a:solidFill>
                            <a:srgbClr val="002060"/>
                          </a:solidFill>
                          <a:latin typeface="Ubuntu" panose="020B0604020202020204" charset="0"/>
                          <a:ea typeface="+mn-ea"/>
                          <a:cs typeface="+mn-cs"/>
                        </a:rPr>
                        <a:t>759.332</a:t>
                      </a:r>
                      <a:endParaRPr lang="el-GR" sz="1400" b="0" kern="1200" spc="-51" dirty="0">
                        <a:solidFill>
                          <a:srgbClr val="002060"/>
                        </a:solidFill>
                        <a:latin typeface="Ubuntu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057956"/>
                  </a:ext>
                </a:extLst>
              </a:tr>
            </a:tbl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A99977BB-9CDB-4063-94C2-A08177A8B7F2}"/>
              </a:ext>
            </a:extLst>
          </p:cNvPr>
          <p:cNvSpPr/>
          <p:nvPr/>
        </p:nvSpPr>
        <p:spPr>
          <a:xfrm>
            <a:off x="13030200" y="4362889"/>
            <a:ext cx="3295430" cy="594080"/>
          </a:xfrm>
          <a:custGeom>
            <a:avLst/>
            <a:gdLst/>
            <a:ahLst/>
            <a:cxnLst/>
            <a:rect l="l" t="t" r="r" b="b"/>
            <a:pathLst>
              <a:path w="867932" h="156466">
                <a:moveTo>
                  <a:pt x="25842" y="0"/>
                </a:moveTo>
                <a:lnTo>
                  <a:pt x="842090" y="0"/>
                </a:lnTo>
                <a:cubicBezTo>
                  <a:pt x="848944" y="0"/>
                  <a:pt x="855517" y="2723"/>
                  <a:pt x="860363" y="7569"/>
                </a:cubicBezTo>
                <a:cubicBezTo>
                  <a:pt x="865209" y="12415"/>
                  <a:pt x="867932" y="18988"/>
                  <a:pt x="867932" y="25842"/>
                </a:cubicBezTo>
                <a:lnTo>
                  <a:pt x="867932" y="130623"/>
                </a:lnTo>
                <a:cubicBezTo>
                  <a:pt x="867932" y="137477"/>
                  <a:pt x="865209" y="144050"/>
                  <a:pt x="860363" y="148897"/>
                </a:cubicBezTo>
                <a:cubicBezTo>
                  <a:pt x="855517" y="153743"/>
                  <a:pt x="848944" y="156466"/>
                  <a:pt x="842090" y="156466"/>
                </a:cubicBezTo>
                <a:lnTo>
                  <a:pt x="25842" y="156466"/>
                </a:lnTo>
                <a:cubicBezTo>
                  <a:pt x="18988" y="156466"/>
                  <a:pt x="12415" y="153743"/>
                  <a:pt x="7569" y="148897"/>
                </a:cubicBezTo>
                <a:cubicBezTo>
                  <a:pt x="2723" y="144050"/>
                  <a:pt x="0" y="137477"/>
                  <a:pt x="0" y="130623"/>
                </a:cubicBezTo>
                <a:lnTo>
                  <a:pt x="0" y="25842"/>
                </a:lnTo>
                <a:cubicBezTo>
                  <a:pt x="0" y="18988"/>
                  <a:pt x="2723" y="12415"/>
                  <a:pt x="7569" y="7569"/>
                </a:cubicBezTo>
                <a:cubicBezTo>
                  <a:pt x="12415" y="2723"/>
                  <a:pt x="18988" y="0"/>
                  <a:pt x="25842" y="0"/>
                </a:cubicBezTo>
                <a:close/>
              </a:path>
            </a:pathLst>
          </a:custGeom>
          <a:solidFill>
            <a:srgbClr val="0C306D"/>
          </a:solidFill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ΨΥΧΙΚΗ ΥΓΕΙΑ:  </a:t>
            </a:r>
            <a:r>
              <a:rPr lang="el-GR" sz="1800" b="1" i="0" u="none" strike="noStrik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759.332 €</a:t>
            </a:r>
            <a:endParaRPr lang="el-GR" sz="1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4968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729</Words>
  <Application>Microsoft Office PowerPoint</Application>
  <PresentationFormat>Προσαρμογή</PresentationFormat>
  <Paragraphs>150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Calibri</vt:lpstr>
      <vt:lpstr>Arial</vt:lpstr>
      <vt:lpstr>Ubuntu Bold</vt:lpstr>
      <vt:lpstr>Ubuntu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Επιχειρηματικότητα Παρουσίαση</dc:title>
  <dc:creator>kerasia seiragaki</dc:creator>
  <cp:lastModifiedBy>ΓΡΑΒΒΑΝΗ ΠΟΛΥΤΙΜΗ</cp:lastModifiedBy>
  <cp:revision>61</cp:revision>
  <cp:lastPrinted>2025-06-13T07:08:21Z</cp:lastPrinted>
  <dcterms:created xsi:type="dcterms:W3CDTF">2006-08-16T00:00:00Z</dcterms:created>
  <dcterms:modified xsi:type="dcterms:W3CDTF">2025-06-13T07:39:09Z</dcterms:modified>
  <dc:identifier>DAGjR3OFc1k</dc:identifier>
</cp:coreProperties>
</file>