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80" r:id="rId3"/>
    <p:sldId id="291" r:id="rId4"/>
    <p:sldId id="292" r:id="rId5"/>
    <p:sldId id="293" r:id="rId6"/>
    <p:sldId id="282" r:id="rId7"/>
    <p:sldId id="294" r:id="rId8"/>
    <p:sldId id="295" r:id="rId9"/>
    <p:sldId id="296" r:id="rId10"/>
    <p:sldId id="297" r:id="rId11"/>
    <p:sldId id="298" r:id="rId12"/>
    <p:sldId id="299" r:id="rId13"/>
    <p:sldId id="300" r:id="rId14"/>
    <p:sldId id="301" r:id="rId15"/>
    <p:sldId id="302" r:id="rId16"/>
    <p:sldId id="303" r:id="rId17"/>
    <p:sldId id="304" r:id="rId18"/>
    <p:sldId id="279"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26"/>
  </p:normalViewPr>
  <p:slideViewPr>
    <p:cSldViewPr snapToGrid="0">
      <p:cViewPr varScale="1">
        <p:scale>
          <a:sx n="108" d="100"/>
          <a:sy n="108" d="100"/>
        </p:scale>
        <p:origin x="730"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388882E8-CE20-0E2C-ECAA-952F26036030}"/>
            </a:ext>
          </a:extLst>
        </p:cNvPr>
        <p:cNvGrpSpPr/>
        <p:nvPr/>
      </p:nvGrpSpPr>
      <p:grpSpPr>
        <a:xfrm>
          <a:off x="0" y="0"/>
          <a:ext cx="0" cy="0"/>
          <a:chOff x="0" y="0"/>
          <a:chExt cx="0" cy="0"/>
        </a:xfrm>
      </p:grpSpPr>
      <p:sp>
        <p:nvSpPr>
          <p:cNvPr id="91" name="Google Shape;91;g315ca500362_1_16:notes">
            <a:extLst>
              <a:ext uri="{FF2B5EF4-FFF2-40B4-BE49-F238E27FC236}">
                <a16:creationId xmlns:a16="http://schemas.microsoft.com/office/drawing/2014/main" id="{FC6799E7-B29F-3E8C-6479-1A86633A2C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15ca500362_1_16:notes">
            <a:extLst>
              <a:ext uri="{FF2B5EF4-FFF2-40B4-BE49-F238E27FC236}">
                <a16:creationId xmlns:a16="http://schemas.microsoft.com/office/drawing/2014/main" id="{2FB9ECE1-B022-B98C-C98F-43405C1BCF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2796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C172E169-D913-D16B-397F-539A7BF39269}"/>
            </a:ext>
          </a:extLst>
        </p:cNvPr>
        <p:cNvGrpSpPr/>
        <p:nvPr/>
      </p:nvGrpSpPr>
      <p:grpSpPr>
        <a:xfrm>
          <a:off x="0" y="0"/>
          <a:ext cx="0" cy="0"/>
          <a:chOff x="0" y="0"/>
          <a:chExt cx="0" cy="0"/>
        </a:xfrm>
      </p:grpSpPr>
      <p:sp>
        <p:nvSpPr>
          <p:cNvPr id="91" name="Google Shape;91;g315ca500362_1_16:notes">
            <a:extLst>
              <a:ext uri="{FF2B5EF4-FFF2-40B4-BE49-F238E27FC236}">
                <a16:creationId xmlns:a16="http://schemas.microsoft.com/office/drawing/2014/main" id="{A2F5A5FD-D4F9-77A0-FD84-7A1752097C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15ca500362_1_16:notes">
            <a:extLst>
              <a:ext uri="{FF2B5EF4-FFF2-40B4-BE49-F238E27FC236}">
                <a16:creationId xmlns:a16="http://schemas.microsoft.com/office/drawing/2014/main" id="{F00825AE-2011-F18A-1013-FCA0A936F98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92398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3518CA93-752E-87E7-6F7D-235B85E373F7}"/>
            </a:ext>
          </a:extLst>
        </p:cNvPr>
        <p:cNvGrpSpPr/>
        <p:nvPr/>
      </p:nvGrpSpPr>
      <p:grpSpPr>
        <a:xfrm>
          <a:off x="0" y="0"/>
          <a:ext cx="0" cy="0"/>
          <a:chOff x="0" y="0"/>
          <a:chExt cx="0" cy="0"/>
        </a:xfrm>
      </p:grpSpPr>
      <p:sp>
        <p:nvSpPr>
          <p:cNvPr id="91" name="Google Shape;91;g315ca500362_1_16:notes">
            <a:extLst>
              <a:ext uri="{FF2B5EF4-FFF2-40B4-BE49-F238E27FC236}">
                <a16:creationId xmlns:a16="http://schemas.microsoft.com/office/drawing/2014/main" id="{BEBCEDDB-85A4-874E-1305-3B707EF64F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15ca500362_1_16:notes">
            <a:extLst>
              <a:ext uri="{FF2B5EF4-FFF2-40B4-BE49-F238E27FC236}">
                <a16:creationId xmlns:a16="http://schemas.microsoft.com/office/drawing/2014/main" id="{1BE144F9-6D5E-9ACE-2748-2DAD33221C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6582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76C5BE7E-D083-6AFD-E6AF-26E68BE34AF1}"/>
            </a:ext>
          </a:extLst>
        </p:cNvPr>
        <p:cNvGrpSpPr/>
        <p:nvPr/>
      </p:nvGrpSpPr>
      <p:grpSpPr>
        <a:xfrm>
          <a:off x="0" y="0"/>
          <a:ext cx="0" cy="0"/>
          <a:chOff x="0" y="0"/>
          <a:chExt cx="0" cy="0"/>
        </a:xfrm>
      </p:grpSpPr>
      <p:sp>
        <p:nvSpPr>
          <p:cNvPr id="91" name="Google Shape;91;g315ca500362_1_16:notes">
            <a:extLst>
              <a:ext uri="{FF2B5EF4-FFF2-40B4-BE49-F238E27FC236}">
                <a16:creationId xmlns:a16="http://schemas.microsoft.com/office/drawing/2014/main" id="{4FD9FBAD-04E3-F474-922E-F886D3DA44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15ca500362_1_16:notes">
            <a:extLst>
              <a:ext uri="{FF2B5EF4-FFF2-40B4-BE49-F238E27FC236}">
                <a16:creationId xmlns:a16="http://schemas.microsoft.com/office/drawing/2014/main" id="{6EBABECC-C1A3-81FC-1202-70D57158C2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22661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15e84d24e1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15e84d24e1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file:///C:/Users/user3/AppData/Local/Temp/FineReader12.00/media/image1.jpeg" TargetMode="Externa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file:///C:/Users/user3/AppData/Local/Temp/FineReader12.00/media/image2.jpeg" TargetMode="External"/><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file:///C:/Users/user3/AppData/Local/Temp/FineReader12.00/media/image3.jpeg" TargetMode="External"/><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orcid.org/0000-0001-5225-4844" TargetMode="External"/><Relationship Id="rId3" Type="http://schemas.openxmlformats.org/officeDocument/2006/relationships/hyperlink" Target="https://laspidou.com/" TargetMode="External"/><Relationship Id="rId7" Type="http://schemas.openxmlformats.org/officeDocument/2006/relationships/hyperlink" Target="https://www.instagram.com/claspidou/" TargetMode="External"/><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hyperlink" Target="https://www.linkedin.com/in/chrysi-laspidou-3055b491/" TargetMode="External"/><Relationship Id="rId5" Type="http://schemas.openxmlformats.org/officeDocument/2006/relationships/hyperlink" Target="https://twitter.com/CLaspidou" TargetMode="Externa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hyperlink" Target="https://www.facebook.com/laspidou" TargetMode="External"/><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61100" y="291060"/>
            <a:ext cx="8578500" cy="82758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GR" sz="1800" b="1" dirty="0">
                <a:solidFill>
                  <a:srgbClr val="980000"/>
                </a:solidFill>
              </a:rPr>
              <a:t>Προγραμματική Σύμβαση μεταξύ Δήμου Βόλου, Περιφέρειας Θεσσαλίας και Πανεπιστημίου Θεσσαλίας</a:t>
            </a:r>
            <a:endParaRPr sz="1800" b="1" dirty="0">
              <a:solidFill>
                <a:srgbClr val="980000"/>
              </a:solidFill>
            </a:endParaRPr>
          </a:p>
        </p:txBody>
      </p:sp>
      <p:sp>
        <p:nvSpPr>
          <p:cNvPr id="55" name="Google Shape;55;p13"/>
          <p:cNvSpPr txBox="1">
            <a:spLocks noGrp="1"/>
          </p:cNvSpPr>
          <p:nvPr>
            <p:ph type="subTitle" idx="1"/>
          </p:nvPr>
        </p:nvSpPr>
        <p:spPr>
          <a:xfrm>
            <a:off x="260751" y="2909423"/>
            <a:ext cx="8678849" cy="1654865"/>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523"/>
              <a:buNone/>
            </a:pPr>
            <a:r>
              <a:rPr lang="el-GR" sz="1800" b="1" dirty="0">
                <a:solidFill>
                  <a:schemeClr val="tx1"/>
                </a:solidFill>
              </a:rPr>
              <a:t>Εκτίμηση Κινδύνων Πλημμύρας μετά τα απρόβλεπτα γεγονότα του Σεπ. 2023—Ανάλυση της Προοπτικής Λήψης Μέτρων Αντιπλημμυρικής Προστασίας του Υδρογραφικού Δικτύου Ρεμάτων του Δ. Βόλου</a:t>
            </a:r>
            <a:endParaRPr lang="en-GB" sz="1716" dirty="0"/>
          </a:p>
          <a:p>
            <a:pPr marL="0" lvl="0" indent="0" algn="ctr" rtl="0">
              <a:lnSpc>
                <a:spcPct val="90000"/>
              </a:lnSpc>
              <a:spcBef>
                <a:spcPts val="0"/>
              </a:spcBef>
              <a:spcAft>
                <a:spcPts val="0"/>
              </a:spcAft>
              <a:buSzPts val="523"/>
              <a:buNone/>
            </a:pPr>
            <a:endParaRPr lang="el-GR" sz="1716" dirty="0"/>
          </a:p>
          <a:p>
            <a:pPr marL="0" lvl="0" indent="0" algn="ctr" rtl="0">
              <a:lnSpc>
                <a:spcPct val="90000"/>
              </a:lnSpc>
              <a:spcBef>
                <a:spcPts val="0"/>
              </a:spcBef>
              <a:spcAft>
                <a:spcPts val="0"/>
              </a:spcAft>
              <a:buSzPts val="523"/>
              <a:buNone/>
            </a:pPr>
            <a:endParaRPr lang="el-GR" sz="1716" dirty="0"/>
          </a:p>
          <a:p>
            <a:pPr marL="0" lvl="0" indent="0" algn="ctr" rtl="0">
              <a:lnSpc>
                <a:spcPct val="90000"/>
              </a:lnSpc>
              <a:spcBef>
                <a:spcPts val="0"/>
              </a:spcBef>
              <a:spcAft>
                <a:spcPts val="0"/>
              </a:spcAft>
              <a:buSzPts val="523"/>
              <a:buNone/>
            </a:pPr>
            <a:r>
              <a:rPr lang="el-GR" sz="1716" dirty="0" err="1"/>
              <a:t>Καθηγ</a:t>
            </a:r>
            <a:r>
              <a:rPr lang="en-GB" sz="1716" dirty="0" err="1"/>
              <a:t>ή</a:t>
            </a:r>
            <a:r>
              <a:rPr lang="el-GR" sz="1716" dirty="0" err="1"/>
              <a:t>τρια</a:t>
            </a:r>
            <a:r>
              <a:rPr lang="el-GR" sz="1716" dirty="0"/>
              <a:t> Χρυσή </a:t>
            </a:r>
            <a:r>
              <a:rPr lang="el-GR" sz="1716" dirty="0" err="1"/>
              <a:t>Λασπίδου</a:t>
            </a:r>
            <a:endParaRPr lang="el-GR" sz="1716" dirty="0"/>
          </a:p>
          <a:p>
            <a:pPr marL="0" lvl="0" indent="0" algn="ctr" rtl="0">
              <a:lnSpc>
                <a:spcPct val="90000"/>
              </a:lnSpc>
              <a:spcBef>
                <a:spcPts val="0"/>
              </a:spcBef>
              <a:spcAft>
                <a:spcPts val="0"/>
              </a:spcAft>
              <a:buSzPts val="523"/>
              <a:buNone/>
            </a:pPr>
            <a:r>
              <a:rPr lang="el-GR" sz="1716" dirty="0" err="1"/>
              <a:t>Αντιπρύτανις</a:t>
            </a:r>
            <a:r>
              <a:rPr lang="el-GR" sz="1716" dirty="0"/>
              <a:t> Καινοτομίας, Διεθνοποίησης, Συνεργασιών και Ψηφιακής Διακυβέρνησης</a:t>
            </a:r>
          </a:p>
          <a:p>
            <a:pPr marL="0" lvl="0" indent="0" algn="ctr" rtl="0">
              <a:lnSpc>
                <a:spcPct val="90000"/>
              </a:lnSpc>
              <a:spcBef>
                <a:spcPts val="0"/>
              </a:spcBef>
              <a:spcAft>
                <a:spcPts val="0"/>
              </a:spcAft>
              <a:buSzPts val="523"/>
              <a:buNone/>
            </a:pPr>
            <a:r>
              <a:rPr lang="el-GR" sz="1716" dirty="0"/>
              <a:t>Επιτροπή Παρακολούθησης για το ΠΘ</a:t>
            </a:r>
            <a:endParaRPr sz="1716" dirty="0"/>
          </a:p>
          <a:p>
            <a:pPr marL="0" lvl="0" indent="0" algn="ctr" rtl="0">
              <a:lnSpc>
                <a:spcPct val="90000"/>
              </a:lnSpc>
              <a:spcBef>
                <a:spcPts val="0"/>
              </a:spcBef>
              <a:spcAft>
                <a:spcPts val="0"/>
              </a:spcAft>
              <a:buSzPts val="523"/>
              <a:buNone/>
            </a:pPr>
            <a:endParaRPr sz="1716" b="1" dirty="0"/>
          </a:p>
          <a:p>
            <a:pPr marL="0" lvl="0" indent="0" algn="ctr" rtl="0">
              <a:lnSpc>
                <a:spcPct val="90000"/>
              </a:lnSpc>
              <a:spcBef>
                <a:spcPts val="0"/>
              </a:spcBef>
              <a:spcAft>
                <a:spcPts val="0"/>
              </a:spcAft>
              <a:buSzPts val="523"/>
              <a:buNone/>
            </a:pPr>
            <a:r>
              <a:rPr lang="en-GB" sz="1716" b="1" dirty="0"/>
              <a:t> </a:t>
            </a:r>
            <a:endParaRPr sz="1716" b="1" dirty="0"/>
          </a:p>
        </p:txBody>
      </p:sp>
      <p:pic>
        <p:nvPicPr>
          <p:cNvPr id="57" name="Google Shape;57;p13"/>
          <p:cNvPicPr preferRelativeResize="0"/>
          <p:nvPr/>
        </p:nvPicPr>
        <p:blipFill>
          <a:blip r:embed="rId3">
            <a:alphaModFix/>
          </a:blip>
          <a:stretch>
            <a:fillRect/>
          </a:stretch>
        </p:blipFill>
        <p:spPr>
          <a:xfrm>
            <a:off x="3990113" y="1429159"/>
            <a:ext cx="1163773" cy="11213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F3AAD9A4-04EA-B605-B6D1-B67EA5C30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89" y="-38299"/>
            <a:ext cx="7111734" cy="5168147"/>
          </a:xfrm>
          <a:prstGeom prst="rect">
            <a:avLst/>
          </a:prstGeom>
        </p:spPr>
      </p:pic>
    </p:spTree>
    <p:extLst>
      <p:ext uri="{BB962C8B-B14F-4D97-AF65-F5344CB8AC3E}">
        <p14:creationId xmlns:p14="http://schemas.microsoft.com/office/powerpoint/2010/main" val="28157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20671-ECB7-BCAF-0AA3-79BDBD9A1B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81051F-A57F-3030-622E-6D51CD680C50}"/>
              </a:ext>
            </a:extLst>
          </p:cNvPr>
          <p:cNvSpPr>
            <a:spLocks noGrp="1"/>
          </p:cNvSpPr>
          <p:nvPr>
            <p:ph type="title"/>
          </p:nvPr>
        </p:nvSpPr>
        <p:spPr>
          <a:xfrm>
            <a:off x="311700" y="225569"/>
            <a:ext cx="8520600" cy="572700"/>
          </a:xfrm>
        </p:spPr>
        <p:txBody>
          <a:bodyPr>
            <a:noAutofit/>
          </a:bodyPr>
          <a:lstStyle/>
          <a:p>
            <a:pPr marL="180340" algn="ctr">
              <a:lnSpc>
                <a:spcPts val="2000"/>
              </a:lnSpc>
              <a:spcAft>
                <a:spcPts val="800"/>
              </a:spcAft>
              <a:buNone/>
            </a:pPr>
            <a:r>
              <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Υδραυλικές Μελέτες Έργων-  Διευθετήσεις χειμάρρων/ποταμών Δ. Βόλου</a:t>
            </a:r>
            <a:r>
              <a:rPr lang="en-GR" sz="1200" b="1" dirty="0">
                <a:solidFill>
                  <a:srgbClr val="C00000"/>
                </a:solidFill>
                <a:effectLst/>
              </a:rPr>
              <a:t> </a:t>
            </a:r>
            <a:endParaRPr lang="en-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0F185159-4817-FF01-5BF1-7B9D914595D7}"/>
              </a:ext>
            </a:extLst>
          </p:cNvPr>
          <p:cNvSpPr>
            <a:spLocks noGrp="1"/>
          </p:cNvSpPr>
          <p:nvPr>
            <p:ph type="body" idx="1"/>
          </p:nvPr>
        </p:nvSpPr>
        <p:spPr>
          <a:xfrm>
            <a:off x="311700" y="992217"/>
            <a:ext cx="3948355" cy="3127296"/>
          </a:xfrm>
        </p:spPr>
        <p:txBody>
          <a:bodyPr>
            <a:normAutofit/>
          </a:bodyPr>
          <a:lstStyle/>
          <a:p>
            <a:pPr algn="just">
              <a:lnSpc>
                <a:spcPts val="1535"/>
              </a:lnSpc>
              <a:spcAft>
                <a:spcPts val="800"/>
              </a:spcAft>
              <a:buNone/>
              <a:tabLst>
                <a:tab pos="221615" algn="l"/>
              </a:tabLs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Αντικείμενο των υδραυλικών μελετών είναι:</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ts val="1535"/>
              </a:lnSpc>
              <a:spcAft>
                <a:spcPts val="800"/>
              </a:spcAft>
              <a:buNone/>
              <a:tabLst>
                <a:tab pos="221615" algn="l"/>
              </a:tabLs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Β. Η κατασκευή έργων διευθέτησης σε περιοχές κοιτών που υπέστησαν ζημιές τόσο αυτές όσο και παρακείμενες κατασκευές (σχολεία, νηπιαγωγεία, κ.λπ.). Οι θέσεις των περιοχών αυτών παρουσιάζονται εποπτικά στον παρακάτω χάρτη (χρησιμοποιώντας τα υπόβαθρα του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Google</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Earth</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 είναι: </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ts val="1535"/>
              </a:lnSpc>
              <a:spcAft>
                <a:spcPts val="800"/>
              </a:spcAft>
              <a:buNone/>
              <a:tabLst>
                <a:tab pos="221615" algn="l"/>
              </a:tabLst>
            </a:pP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F5F5C11-D3E7-0846-0D26-A4BE7520D32E}"/>
              </a:ext>
            </a:extLst>
          </p:cNvPr>
          <p:cNvSpPr txBox="1"/>
          <p:nvPr/>
        </p:nvSpPr>
        <p:spPr>
          <a:xfrm>
            <a:off x="311700" y="3797340"/>
            <a:ext cx="3756581" cy="707886"/>
          </a:xfrm>
          <a:prstGeom prst="rect">
            <a:avLst/>
          </a:prstGeom>
          <a:noFill/>
        </p:spPr>
        <p:txBody>
          <a:bodyPr wrap="square">
            <a:spAutoFit/>
          </a:bodyPr>
          <a:lstStyle/>
          <a:p>
            <a:pPr indent="-254000" algn="r">
              <a:lnSpc>
                <a:spcPts val="1400"/>
              </a:lnSpc>
              <a:spcAft>
                <a:spcPts val="600"/>
              </a:spcAft>
              <a:buNone/>
            </a:pPr>
            <a:r>
              <a:rPr lang="el-GR" sz="1400" b="0" i="0" u="none" strike="noStrike" dirty="0">
                <a:effectLst/>
                <a:latin typeface="Calibri" panose="020F0502020204030204" pitchFamily="34" charset="0"/>
                <a:ea typeface="Calibri" panose="020F0502020204030204" pitchFamily="34" charset="0"/>
                <a:cs typeface="Calibri" panose="020F0502020204030204" pitchFamily="34" charset="0"/>
              </a:rPr>
              <a:t>Υδραυλική μελέτη έργων διευθέτησης ρέματος </a:t>
            </a:r>
            <a:r>
              <a:rPr lang="el-GR" sz="1400" b="0" i="0" u="none" strike="noStrike" dirty="0" err="1">
                <a:effectLst/>
                <a:latin typeface="Calibri" panose="020F0502020204030204" pitchFamily="34" charset="0"/>
                <a:ea typeface="Calibri" panose="020F0502020204030204" pitchFamily="34" charset="0"/>
                <a:cs typeface="Calibri" panose="020F0502020204030204" pitchFamily="34" charset="0"/>
              </a:rPr>
              <a:t>Λιγαρορέματος</a:t>
            </a:r>
            <a:r>
              <a:rPr lang="el-GR" sz="1400" b="0" i="0" u="none" strike="noStrike" dirty="0">
                <a:effectLst/>
                <a:latin typeface="Calibri" panose="020F0502020204030204" pitchFamily="34" charset="0"/>
                <a:ea typeface="Calibri" panose="020F0502020204030204" pitchFamily="34" charset="0"/>
                <a:cs typeface="Calibri" panose="020F0502020204030204" pitchFamily="34" charset="0"/>
              </a:rPr>
              <a:t> Ν. </a:t>
            </a:r>
            <a:r>
              <a:rPr lang="el-GR" sz="1400" b="0" i="0" u="none" strike="noStrike" dirty="0" err="1">
                <a:effectLst/>
                <a:latin typeface="Calibri" panose="020F0502020204030204" pitchFamily="34" charset="0"/>
                <a:ea typeface="Calibri" panose="020F0502020204030204" pitchFamily="34" charset="0"/>
                <a:cs typeface="Calibri" panose="020F0502020204030204" pitchFamily="34" charset="0"/>
              </a:rPr>
              <a:t>Παγασών</a:t>
            </a:r>
            <a:endParaRPr lang="en-GR" sz="1200" dirty="0">
              <a:effectLst/>
              <a:latin typeface="Calibri" panose="020F0502020204030204" pitchFamily="34" charset="0"/>
              <a:ea typeface="Calibri" panose="020F0502020204030204" pitchFamily="34" charset="0"/>
            </a:endParaRPr>
          </a:p>
          <a:p>
            <a:pPr indent="-254000" algn="r">
              <a:lnSpc>
                <a:spcPts val="1400"/>
              </a:lnSpc>
              <a:spcAft>
                <a:spcPts val="600"/>
              </a:spcAft>
            </a:pPr>
            <a:r>
              <a:rPr lang="el-GR" sz="1200" b="0" i="0" u="none" strike="noStrike" dirty="0">
                <a:effectLst/>
                <a:latin typeface="Calibri" panose="020F0502020204030204" pitchFamily="34" charset="0"/>
                <a:ea typeface="Calibri" panose="020F0502020204030204" pitchFamily="34" charset="0"/>
                <a:cs typeface="Calibri" panose="020F0502020204030204" pitchFamily="34" charset="0"/>
              </a:rPr>
              <a:t>ΤΜΗΜΑ ΚΩΝΟΥ ΠΡΟΣΧΩΧΗΣ </a:t>
            </a:r>
            <a:r>
              <a:rPr lang="el-GR" sz="1200" dirty="0">
                <a:effectLst/>
                <a:latin typeface="Calibri" panose="020F0502020204030204" pitchFamily="34" charset="0"/>
                <a:ea typeface="Calibri" panose="020F0502020204030204" pitchFamily="34" charset="0"/>
              </a:rPr>
              <a:t>(με ερυθρό χρωματισμό)</a:t>
            </a:r>
            <a:endParaRPr lang="en-GR" sz="1200" dirty="0">
              <a:effectLst/>
              <a:latin typeface="Calibri" panose="020F0502020204030204" pitchFamily="34" charset="0"/>
              <a:ea typeface="Calibri" panose="020F0502020204030204" pitchFamily="34" charset="0"/>
            </a:endParaRPr>
          </a:p>
        </p:txBody>
      </p:sp>
      <p:sp>
        <p:nvSpPr>
          <p:cNvPr id="6" name="Rectangle 2">
            <a:extLst>
              <a:ext uri="{FF2B5EF4-FFF2-40B4-BE49-F238E27FC236}">
                <a16:creationId xmlns:a16="http://schemas.microsoft.com/office/drawing/2014/main" id="{BF42A058-5865-4D41-628D-2C50B6E1D1D6}"/>
              </a:ext>
            </a:extLst>
          </p:cNvPr>
          <p:cNvSpPr>
            <a:spLocks noChangeArrowheads="1"/>
          </p:cNvSpPr>
          <p:nvPr/>
        </p:nvSpPr>
        <p:spPr bwMode="auto">
          <a:xfrm flipV="1">
            <a:off x="6958951" y="-160257"/>
            <a:ext cx="4742969" cy="5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R"/>
          </a:p>
        </p:txBody>
      </p:sp>
      <p:pic>
        <p:nvPicPr>
          <p:cNvPr id="1025" name="Picture 1">
            <a:extLst>
              <a:ext uri="{FF2B5EF4-FFF2-40B4-BE49-F238E27FC236}">
                <a16:creationId xmlns:a16="http://schemas.microsoft.com/office/drawing/2014/main" id="{6F104810-6FA6-FC3F-6C98-52D23F4F872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260055" y="1023987"/>
            <a:ext cx="4949307" cy="367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51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75883-C762-6789-6683-A89D7353D5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053C55-881D-6426-67A7-432C77858517}"/>
              </a:ext>
            </a:extLst>
          </p:cNvPr>
          <p:cNvSpPr>
            <a:spLocks noGrp="1"/>
          </p:cNvSpPr>
          <p:nvPr>
            <p:ph type="title"/>
          </p:nvPr>
        </p:nvSpPr>
        <p:spPr>
          <a:xfrm>
            <a:off x="311700" y="225569"/>
            <a:ext cx="8520600" cy="572700"/>
          </a:xfrm>
        </p:spPr>
        <p:txBody>
          <a:bodyPr>
            <a:noAutofit/>
          </a:bodyPr>
          <a:lstStyle/>
          <a:p>
            <a:pPr marL="180340" algn="ctr">
              <a:lnSpc>
                <a:spcPts val="2000"/>
              </a:lnSpc>
              <a:spcAft>
                <a:spcPts val="800"/>
              </a:spcAft>
              <a:buNone/>
            </a:pPr>
            <a:r>
              <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Υδραυλικές Μελέτες Έργων-  Διευθετήσεις χειμάρρων/ποταμών Δ. Βόλου</a:t>
            </a:r>
            <a:r>
              <a:rPr lang="en-GR" sz="1200" b="1" dirty="0">
                <a:solidFill>
                  <a:srgbClr val="C00000"/>
                </a:solidFill>
                <a:effectLst/>
              </a:rPr>
              <a:t> </a:t>
            </a:r>
            <a:endParaRPr lang="en-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5928BF8-66EB-ED3A-F595-BF4F7968ED4C}"/>
              </a:ext>
            </a:extLst>
          </p:cNvPr>
          <p:cNvSpPr txBox="1"/>
          <p:nvPr/>
        </p:nvSpPr>
        <p:spPr>
          <a:xfrm>
            <a:off x="0" y="1786599"/>
            <a:ext cx="3756581" cy="1570302"/>
          </a:xfrm>
          <a:prstGeom prst="rect">
            <a:avLst/>
          </a:prstGeom>
          <a:noFill/>
        </p:spPr>
        <p:txBody>
          <a:bodyPr wrap="square">
            <a:spAutoFit/>
          </a:bodyPr>
          <a:lstStyle/>
          <a:p>
            <a:pPr algn="r">
              <a:lnSpc>
                <a:spcPts val="1400"/>
              </a:lnSpc>
              <a:spcAft>
                <a:spcPts val="800"/>
              </a:spcAft>
              <a:buNone/>
            </a:pPr>
            <a:r>
              <a:rPr lang="el-GR" sz="1800" b="0" i="0" u="none" strike="noStrike" spc="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Υδραυλική μελέτη έργων διευθέτησης χειμάρρου </a:t>
            </a:r>
            <a:r>
              <a:rPr lang="el-GR" sz="1800" b="0" i="0" u="none" strike="noStrike" spc="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Κραυσίδωνα</a:t>
            </a:r>
            <a:r>
              <a:rPr lang="el-GR" sz="1800" b="0" i="0" u="none" strike="noStrike" spc="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Βόλου</a:t>
            </a:r>
          </a:p>
          <a:p>
            <a:pPr algn="r">
              <a:lnSpc>
                <a:spcPts val="1400"/>
              </a:lnSpc>
              <a:spcAft>
                <a:spcPts val="800"/>
              </a:spcAft>
              <a:buNone/>
            </a:pP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ts val="1400"/>
              </a:lnSpc>
              <a:spcAft>
                <a:spcPts val="800"/>
              </a:spcAft>
            </a:pPr>
            <a:r>
              <a:rPr lang="el-GR" sz="1800" b="0" i="0" u="none" strike="noStrike" spc="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ΤΜΗΜΑ: ΠΕΡΙΟΧΗ ΠΛΗΣΙΟΝ ΓΗΡΟΚΟΜΕΙΟΥ </a:t>
            </a:r>
            <a:r>
              <a:rPr lang="el-GR" sz="1800" dirty="0">
                <a:effectLst/>
                <a:latin typeface="Calibri" panose="020F0502020204030204" pitchFamily="34" charset="0"/>
                <a:ea typeface="Calibri" panose="020F0502020204030204" pitchFamily="34" charset="0"/>
                <a:cs typeface="Times New Roman" panose="02020603050405020304" pitchFamily="18" charset="0"/>
              </a:rPr>
              <a:t>(με ερυθρό χρωματισμό)</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a:extLst>
              <a:ext uri="{FF2B5EF4-FFF2-40B4-BE49-F238E27FC236}">
                <a16:creationId xmlns:a16="http://schemas.microsoft.com/office/drawing/2014/main" id="{5A1370F9-C95A-6771-F473-68017C02E4A2}"/>
              </a:ext>
            </a:extLst>
          </p:cNvPr>
          <p:cNvSpPr>
            <a:spLocks noChangeArrowheads="1"/>
          </p:cNvSpPr>
          <p:nvPr/>
        </p:nvSpPr>
        <p:spPr bwMode="auto">
          <a:xfrm flipV="1">
            <a:off x="6958951" y="-160257"/>
            <a:ext cx="4742969" cy="5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R"/>
          </a:p>
        </p:txBody>
      </p:sp>
      <p:sp>
        <p:nvSpPr>
          <p:cNvPr id="7" name="Rectangle 4">
            <a:extLst>
              <a:ext uri="{FF2B5EF4-FFF2-40B4-BE49-F238E27FC236}">
                <a16:creationId xmlns:a16="http://schemas.microsoft.com/office/drawing/2014/main" id="{C78E031F-DEF1-FBC9-A6BF-267339C6B2FB}"/>
              </a:ext>
            </a:extLst>
          </p:cNvPr>
          <p:cNvSpPr>
            <a:spLocks noChangeArrowheads="1"/>
          </p:cNvSpPr>
          <p:nvPr/>
        </p:nvSpPr>
        <p:spPr bwMode="auto">
          <a:xfrm flipV="1">
            <a:off x="4751063" y="87244"/>
            <a:ext cx="72735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R"/>
          </a:p>
        </p:txBody>
      </p:sp>
      <p:pic>
        <p:nvPicPr>
          <p:cNvPr id="3075" name="Picture 3">
            <a:extLst>
              <a:ext uri="{FF2B5EF4-FFF2-40B4-BE49-F238E27FC236}">
                <a16:creationId xmlns:a16="http://schemas.microsoft.com/office/drawing/2014/main" id="{39B3E020-0D01-1B81-DB5E-CAB26212F01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36622" y="890875"/>
            <a:ext cx="4895678" cy="3730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561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B6ED4-8FB2-12E2-F8E3-0FECAC65D0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FE0030-789D-5074-CEF4-93EDF4F3CEC1}"/>
              </a:ext>
            </a:extLst>
          </p:cNvPr>
          <p:cNvSpPr>
            <a:spLocks noGrp="1"/>
          </p:cNvSpPr>
          <p:nvPr>
            <p:ph type="title"/>
          </p:nvPr>
        </p:nvSpPr>
        <p:spPr>
          <a:xfrm>
            <a:off x="311700" y="225569"/>
            <a:ext cx="8520600" cy="572700"/>
          </a:xfrm>
        </p:spPr>
        <p:txBody>
          <a:bodyPr>
            <a:noAutofit/>
          </a:bodyPr>
          <a:lstStyle/>
          <a:p>
            <a:pPr marL="180340" algn="ctr">
              <a:lnSpc>
                <a:spcPts val="2000"/>
              </a:lnSpc>
              <a:spcAft>
                <a:spcPts val="800"/>
              </a:spcAft>
              <a:buNone/>
            </a:pPr>
            <a:r>
              <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Υδραυλικές Μελέτες Έργων-  Διευθετήσεις χειμάρρων/ποταμών Δ. Βόλου</a:t>
            </a:r>
            <a:r>
              <a:rPr lang="en-GR" sz="1200" b="1" dirty="0">
                <a:solidFill>
                  <a:srgbClr val="C00000"/>
                </a:solidFill>
                <a:effectLst/>
              </a:rPr>
              <a:t> </a:t>
            </a:r>
            <a:endParaRPr lang="en-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ED9070E-6532-2265-4396-1873F7A53219}"/>
              </a:ext>
            </a:extLst>
          </p:cNvPr>
          <p:cNvSpPr txBox="1"/>
          <p:nvPr/>
        </p:nvSpPr>
        <p:spPr>
          <a:xfrm>
            <a:off x="-499621" y="1786599"/>
            <a:ext cx="3756581" cy="1108637"/>
          </a:xfrm>
          <a:prstGeom prst="rect">
            <a:avLst/>
          </a:prstGeom>
          <a:noFill/>
        </p:spPr>
        <p:txBody>
          <a:bodyPr wrap="square">
            <a:spAutoFit/>
          </a:bodyPr>
          <a:lstStyle/>
          <a:p>
            <a:pPr algn="r">
              <a:lnSpc>
                <a:spcPts val="1400"/>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Υδραυλική μελέτη έργων διευθέτησης ποταμού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Άναυρου</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Βόλου</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ts val="1400"/>
              </a:lnSpc>
              <a:spcAft>
                <a:spcPts val="8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ΤΜΗΜΑ: ΑΝΑΝΤΙ ΠΕΡΙΦΕΡΕΙΑΚΗΣ ΟΔΟΥ </a:t>
            </a:r>
            <a:r>
              <a:rPr lang="el-GR" sz="1800" dirty="0">
                <a:effectLst/>
                <a:latin typeface="Calibri" panose="020F0502020204030204" pitchFamily="34" charset="0"/>
                <a:ea typeface="Calibri" panose="020F0502020204030204" pitchFamily="34" charset="0"/>
                <a:cs typeface="Times New Roman" panose="02020603050405020304" pitchFamily="18" charset="0"/>
              </a:rPr>
              <a:t>(με ερυθρό χρωματισμό)</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a:extLst>
              <a:ext uri="{FF2B5EF4-FFF2-40B4-BE49-F238E27FC236}">
                <a16:creationId xmlns:a16="http://schemas.microsoft.com/office/drawing/2014/main" id="{80E2FFEB-3DFB-586F-D72E-27800CD58FB6}"/>
              </a:ext>
            </a:extLst>
          </p:cNvPr>
          <p:cNvSpPr>
            <a:spLocks noChangeArrowheads="1"/>
          </p:cNvSpPr>
          <p:nvPr/>
        </p:nvSpPr>
        <p:spPr bwMode="auto">
          <a:xfrm flipV="1">
            <a:off x="6958951" y="-160257"/>
            <a:ext cx="4742969" cy="5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R"/>
          </a:p>
        </p:txBody>
      </p:sp>
      <p:sp>
        <p:nvSpPr>
          <p:cNvPr id="7" name="Rectangle 4">
            <a:extLst>
              <a:ext uri="{FF2B5EF4-FFF2-40B4-BE49-F238E27FC236}">
                <a16:creationId xmlns:a16="http://schemas.microsoft.com/office/drawing/2014/main" id="{3984AD57-DE04-E2B6-5274-0EAB96F81D73}"/>
              </a:ext>
            </a:extLst>
          </p:cNvPr>
          <p:cNvSpPr>
            <a:spLocks noChangeArrowheads="1"/>
          </p:cNvSpPr>
          <p:nvPr/>
        </p:nvSpPr>
        <p:spPr bwMode="auto">
          <a:xfrm flipV="1">
            <a:off x="4751063" y="87244"/>
            <a:ext cx="72735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R"/>
          </a:p>
        </p:txBody>
      </p:sp>
      <p:sp>
        <p:nvSpPr>
          <p:cNvPr id="3" name="Rectangle 2">
            <a:extLst>
              <a:ext uri="{FF2B5EF4-FFF2-40B4-BE49-F238E27FC236}">
                <a16:creationId xmlns:a16="http://schemas.microsoft.com/office/drawing/2014/main" id="{4BE6583F-7F6F-2034-22EA-F1C18D96050D}"/>
              </a:ext>
            </a:extLst>
          </p:cNvPr>
          <p:cNvSpPr>
            <a:spLocks noChangeArrowheads="1"/>
          </p:cNvSpPr>
          <p:nvPr/>
        </p:nvSpPr>
        <p:spPr bwMode="auto">
          <a:xfrm>
            <a:off x="3060700" y="10664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pic>
        <p:nvPicPr>
          <p:cNvPr id="5121" name="Picture 1">
            <a:extLst>
              <a:ext uri="{FF2B5EF4-FFF2-40B4-BE49-F238E27FC236}">
                <a16:creationId xmlns:a16="http://schemas.microsoft.com/office/drawing/2014/main" id="{DCFEC4A4-675B-A1FD-A646-704B227230B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93872" y="1206630"/>
            <a:ext cx="5850128" cy="3517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257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B820F-ECEA-2BCF-0DF2-596B8DEDD8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7FA7A6-8633-EE03-4CFA-0F11ED87B244}"/>
              </a:ext>
            </a:extLst>
          </p:cNvPr>
          <p:cNvSpPr>
            <a:spLocks noGrp="1"/>
          </p:cNvSpPr>
          <p:nvPr>
            <p:ph type="title"/>
          </p:nvPr>
        </p:nvSpPr>
        <p:spPr>
          <a:xfrm>
            <a:off x="311700" y="225569"/>
            <a:ext cx="8520600" cy="572700"/>
          </a:xfrm>
        </p:spPr>
        <p:txBody>
          <a:bodyPr>
            <a:noAutofit/>
          </a:bodyPr>
          <a:lstStyle/>
          <a:p>
            <a:pPr marL="180340" algn="ctr">
              <a:lnSpc>
                <a:spcPts val="2000"/>
              </a:lnSpc>
              <a:spcAft>
                <a:spcPts val="800"/>
              </a:spcAft>
              <a:buNone/>
            </a:pPr>
            <a:r>
              <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Υδραυλικές Μελέτες Έργων-  Διευθετήσεις χειμάρρων/ποταμών Δ. Βόλου</a:t>
            </a:r>
            <a:r>
              <a:rPr lang="en-GR" sz="1200" b="1" dirty="0">
                <a:solidFill>
                  <a:srgbClr val="C00000"/>
                </a:solidFill>
                <a:effectLst/>
              </a:rPr>
              <a:t> </a:t>
            </a:r>
            <a:endParaRPr lang="en-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EB320EA-75E2-0BC4-A1CB-6DB9BB505E61}"/>
              </a:ext>
            </a:extLst>
          </p:cNvPr>
          <p:cNvSpPr txBox="1"/>
          <p:nvPr/>
        </p:nvSpPr>
        <p:spPr>
          <a:xfrm>
            <a:off x="499621" y="1877588"/>
            <a:ext cx="3318189" cy="1959960"/>
          </a:xfrm>
          <a:prstGeom prst="rect">
            <a:avLst/>
          </a:prstGeom>
          <a:noFill/>
        </p:spPr>
        <p:txBody>
          <a:bodyPr wrap="square">
            <a:spAutoFit/>
          </a:bodyPr>
          <a:lstStyle/>
          <a:p>
            <a:pPr algn="r">
              <a:lnSpc>
                <a:spcPct val="107000"/>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Υδραυλική μελέτη έργων διευθέτησης ρέματος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Καρούτα</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Αγριάς</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Βόλου</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ΤΜΗΜΑ: ΠΕΡΙΟΧΗ 2</a:t>
            </a:r>
            <a:r>
              <a:rPr lang="el-GR" sz="18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ου</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ΔΗΜΟΤΙΚΟΥ ΣΧΟΛΕΙΟΥ </a:t>
            </a:r>
            <a:r>
              <a:rPr lang="el-GR" sz="1800" dirty="0">
                <a:effectLst/>
                <a:latin typeface="Calibri" panose="020F0502020204030204" pitchFamily="34" charset="0"/>
                <a:ea typeface="Calibri" panose="020F0502020204030204" pitchFamily="34" charset="0"/>
                <a:cs typeface="Times New Roman" panose="02020603050405020304" pitchFamily="18" charset="0"/>
              </a:rPr>
              <a:t>(με ερυθρό χρωματισμό)</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a:extLst>
              <a:ext uri="{FF2B5EF4-FFF2-40B4-BE49-F238E27FC236}">
                <a16:creationId xmlns:a16="http://schemas.microsoft.com/office/drawing/2014/main" id="{F5513446-D1D9-9083-D85A-1269894A3D8D}"/>
              </a:ext>
            </a:extLst>
          </p:cNvPr>
          <p:cNvSpPr>
            <a:spLocks noChangeArrowheads="1"/>
          </p:cNvSpPr>
          <p:nvPr/>
        </p:nvSpPr>
        <p:spPr bwMode="auto">
          <a:xfrm flipV="1">
            <a:off x="6958951" y="-160257"/>
            <a:ext cx="4742969" cy="5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R"/>
          </a:p>
        </p:txBody>
      </p:sp>
      <p:sp>
        <p:nvSpPr>
          <p:cNvPr id="7" name="Rectangle 4">
            <a:extLst>
              <a:ext uri="{FF2B5EF4-FFF2-40B4-BE49-F238E27FC236}">
                <a16:creationId xmlns:a16="http://schemas.microsoft.com/office/drawing/2014/main" id="{101E143F-3005-F68B-312D-0A3E19D3AF33}"/>
              </a:ext>
            </a:extLst>
          </p:cNvPr>
          <p:cNvSpPr>
            <a:spLocks noChangeArrowheads="1"/>
          </p:cNvSpPr>
          <p:nvPr/>
        </p:nvSpPr>
        <p:spPr bwMode="auto">
          <a:xfrm flipV="1">
            <a:off x="4751063" y="87244"/>
            <a:ext cx="72735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R"/>
          </a:p>
        </p:txBody>
      </p:sp>
      <p:sp>
        <p:nvSpPr>
          <p:cNvPr id="3" name="Rectangle 2">
            <a:extLst>
              <a:ext uri="{FF2B5EF4-FFF2-40B4-BE49-F238E27FC236}">
                <a16:creationId xmlns:a16="http://schemas.microsoft.com/office/drawing/2014/main" id="{9B8F6BED-FEB9-9707-2F5F-A3005B39EABA}"/>
              </a:ext>
            </a:extLst>
          </p:cNvPr>
          <p:cNvSpPr>
            <a:spLocks noChangeArrowheads="1"/>
          </p:cNvSpPr>
          <p:nvPr/>
        </p:nvSpPr>
        <p:spPr bwMode="auto">
          <a:xfrm>
            <a:off x="3060700" y="10664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pic>
        <p:nvPicPr>
          <p:cNvPr id="4" name="Εικόνα 23">
            <a:extLst>
              <a:ext uri="{FF2B5EF4-FFF2-40B4-BE49-F238E27FC236}">
                <a16:creationId xmlns:a16="http://schemas.microsoft.com/office/drawing/2014/main" id="{7FC94F4C-A8CB-459E-AC01-A99AAA0631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2225" y="658881"/>
            <a:ext cx="4410075" cy="4397375"/>
          </a:xfrm>
          <a:prstGeom prst="rect">
            <a:avLst/>
          </a:prstGeom>
          <a:noFill/>
        </p:spPr>
      </p:pic>
    </p:spTree>
    <p:extLst>
      <p:ext uri="{BB962C8B-B14F-4D97-AF65-F5344CB8AC3E}">
        <p14:creationId xmlns:p14="http://schemas.microsoft.com/office/powerpoint/2010/main" val="1812200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07365-61B6-E11B-E17A-C3D154E462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251F47-8B00-FB51-22F9-64EAC819009D}"/>
              </a:ext>
            </a:extLst>
          </p:cNvPr>
          <p:cNvSpPr>
            <a:spLocks noGrp="1"/>
          </p:cNvSpPr>
          <p:nvPr>
            <p:ph type="title"/>
          </p:nvPr>
        </p:nvSpPr>
        <p:spPr>
          <a:xfrm>
            <a:off x="311700" y="225569"/>
            <a:ext cx="8520600" cy="572700"/>
          </a:xfrm>
        </p:spPr>
        <p:txBody>
          <a:bodyPr>
            <a:noAutofit/>
          </a:bodyPr>
          <a:lstStyle/>
          <a:p>
            <a:pPr marL="180340" algn="ctr">
              <a:lnSpc>
                <a:spcPts val="2000"/>
              </a:lnSpc>
              <a:spcAft>
                <a:spcPts val="800"/>
              </a:spcAft>
              <a:buNone/>
            </a:pPr>
            <a:r>
              <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Υδραυλικές Μελέτες Έργων-  Διευθετήσεις χειμάρρων/ποταμών Δ. Βόλου</a:t>
            </a:r>
            <a:r>
              <a:rPr lang="en-GR" sz="1200" b="1" dirty="0">
                <a:solidFill>
                  <a:srgbClr val="C00000"/>
                </a:solidFill>
                <a:effectLst/>
              </a:rPr>
              <a:t> </a:t>
            </a:r>
            <a:endParaRPr lang="en-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DFE69C0-9180-80E7-C294-59BC36E9E28F}"/>
              </a:ext>
            </a:extLst>
          </p:cNvPr>
          <p:cNvSpPr txBox="1"/>
          <p:nvPr/>
        </p:nvSpPr>
        <p:spPr>
          <a:xfrm>
            <a:off x="150830" y="2499757"/>
            <a:ext cx="3817810" cy="830997"/>
          </a:xfrm>
          <a:prstGeom prst="rect">
            <a:avLst/>
          </a:prstGeom>
          <a:noFill/>
        </p:spPr>
        <p:txBody>
          <a:bodyPr wrap="square">
            <a:spAutoFit/>
          </a:bodyPr>
          <a:lstStyle/>
          <a:p>
            <a:pPr algn="r">
              <a:lnSpc>
                <a:spcPts val="1400"/>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Υδραυλική μελέτη έργων διευθέτησης ρέματος Αγ. Αποστόλων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Αγριάς</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Βόλου</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algn="r">
              <a:buNone/>
            </a:pPr>
            <a:r>
              <a:rPr lang="el-GR" sz="1800" dirty="0">
                <a:solidFill>
                  <a:srgbClr val="000000"/>
                </a:solidFill>
                <a:effectLst/>
                <a:latin typeface="Calibri" panose="020F0502020204030204" pitchFamily="34" charset="0"/>
                <a:ea typeface="Calibri" panose="020F0502020204030204" pitchFamily="34" charset="0"/>
              </a:rPr>
              <a:t>ΤΜΗΜΑ: ΠΕΡΙΟΧΗ ΝΗΠΙΑΓΩΓΕΙΟΥ </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a:extLst>
              <a:ext uri="{FF2B5EF4-FFF2-40B4-BE49-F238E27FC236}">
                <a16:creationId xmlns:a16="http://schemas.microsoft.com/office/drawing/2014/main" id="{ADC48337-EA32-3C36-1F24-E3D5C3ADF775}"/>
              </a:ext>
            </a:extLst>
          </p:cNvPr>
          <p:cNvSpPr>
            <a:spLocks noChangeArrowheads="1"/>
          </p:cNvSpPr>
          <p:nvPr/>
        </p:nvSpPr>
        <p:spPr bwMode="auto">
          <a:xfrm flipV="1">
            <a:off x="6958951" y="-160257"/>
            <a:ext cx="4742969" cy="5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R"/>
          </a:p>
        </p:txBody>
      </p:sp>
      <p:sp>
        <p:nvSpPr>
          <p:cNvPr id="7" name="Rectangle 4">
            <a:extLst>
              <a:ext uri="{FF2B5EF4-FFF2-40B4-BE49-F238E27FC236}">
                <a16:creationId xmlns:a16="http://schemas.microsoft.com/office/drawing/2014/main" id="{E91B99A3-26D7-881D-50AA-03B69C27CC1B}"/>
              </a:ext>
            </a:extLst>
          </p:cNvPr>
          <p:cNvSpPr>
            <a:spLocks noChangeArrowheads="1"/>
          </p:cNvSpPr>
          <p:nvPr/>
        </p:nvSpPr>
        <p:spPr bwMode="auto">
          <a:xfrm flipV="1">
            <a:off x="4751063" y="87244"/>
            <a:ext cx="72735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R"/>
          </a:p>
        </p:txBody>
      </p:sp>
      <p:sp>
        <p:nvSpPr>
          <p:cNvPr id="3" name="Rectangle 2">
            <a:extLst>
              <a:ext uri="{FF2B5EF4-FFF2-40B4-BE49-F238E27FC236}">
                <a16:creationId xmlns:a16="http://schemas.microsoft.com/office/drawing/2014/main" id="{2B2B5773-DED5-CDA6-6472-05E082CEF2FF}"/>
              </a:ext>
            </a:extLst>
          </p:cNvPr>
          <p:cNvSpPr>
            <a:spLocks noChangeArrowheads="1"/>
          </p:cNvSpPr>
          <p:nvPr/>
        </p:nvSpPr>
        <p:spPr bwMode="auto">
          <a:xfrm>
            <a:off x="3060700" y="10664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pic>
        <p:nvPicPr>
          <p:cNvPr id="8" name="Εικόνα 26">
            <a:extLst>
              <a:ext uri="{FF2B5EF4-FFF2-40B4-BE49-F238E27FC236}">
                <a16:creationId xmlns:a16="http://schemas.microsoft.com/office/drawing/2014/main" id="{62A1CAD2-AFDF-2621-CF0E-9FB64A7F4A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6150" y="890875"/>
            <a:ext cx="4756150" cy="3701415"/>
          </a:xfrm>
          <a:prstGeom prst="rect">
            <a:avLst/>
          </a:prstGeom>
          <a:noFill/>
          <a:ln>
            <a:noFill/>
          </a:ln>
        </p:spPr>
      </p:pic>
    </p:spTree>
    <p:extLst>
      <p:ext uri="{BB962C8B-B14F-4D97-AF65-F5344CB8AC3E}">
        <p14:creationId xmlns:p14="http://schemas.microsoft.com/office/powerpoint/2010/main" val="1247881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78AA4-5D2E-DFC0-CA8D-0F5BAF1202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42BBB5-7594-F3A3-A502-C433D5A1AE15}"/>
              </a:ext>
            </a:extLst>
          </p:cNvPr>
          <p:cNvSpPr>
            <a:spLocks noGrp="1"/>
          </p:cNvSpPr>
          <p:nvPr>
            <p:ph type="title"/>
          </p:nvPr>
        </p:nvSpPr>
        <p:spPr>
          <a:xfrm>
            <a:off x="311700" y="225569"/>
            <a:ext cx="8520600" cy="572700"/>
          </a:xfrm>
        </p:spPr>
        <p:txBody>
          <a:bodyPr>
            <a:noAutofit/>
          </a:bodyPr>
          <a:lstStyle/>
          <a:p>
            <a:pPr marL="180340" algn="ctr">
              <a:lnSpc>
                <a:spcPts val="2000"/>
              </a:lnSpc>
              <a:spcAft>
                <a:spcPts val="800"/>
              </a:spcAft>
              <a:buNone/>
            </a:pPr>
            <a:r>
              <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Υδραυλικές Μελέτες Έργων-  Διευθετήσεις χειμάρρων/ποταμών Δ. Βόλου</a:t>
            </a:r>
            <a:r>
              <a:rPr lang="en-GR" sz="1200" b="1" dirty="0">
                <a:solidFill>
                  <a:srgbClr val="C00000"/>
                </a:solidFill>
                <a:effectLst/>
              </a:rPr>
              <a:t> </a:t>
            </a:r>
            <a:endParaRPr lang="en-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F40F0CA-C905-E180-2F33-C653A24BCEE5}"/>
              </a:ext>
            </a:extLst>
          </p:cNvPr>
          <p:cNvSpPr txBox="1"/>
          <p:nvPr/>
        </p:nvSpPr>
        <p:spPr>
          <a:xfrm>
            <a:off x="150830" y="2499757"/>
            <a:ext cx="3817810" cy="1200329"/>
          </a:xfrm>
          <a:prstGeom prst="rect">
            <a:avLst/>
          </a:prstGeom>
          <a:noFill/>
        </p:spPr>
        <p:txBody>
          <a:bodyPr wrap="square">
            <a:spAutoFit/>
          </a:bodyPr>
          <a:lstStyle/>
          <a:p>
            <a:pPr algn="r">
              <a:lnSpc>
                <a:spcPts val="1400"/>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Υδραυλική μελέτη έργων διευθέτησης ρέματος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Βρύχωνα</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Δράκειας</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algn="r">
              <a:buNone/>
            </a:pPr>
            <a:r>
              <a:rPr lang="el-GR" sz="1800" dirty="0">
                <a:solidFill>
                  <a:srgbClr val="000000"/>
                </a:solidFill>
                <a:effectLst/>
                <a:latin typeface="Calibri" panose="020F0502020204030204" pitchFamily="34" charset="0"/>
                <a:ea typeface="Calibri" panose="020F0502020204030204" pitchFamily="34" charset="0"/>
              </a:rPr>
              <a:t>ΤΜΗΜΑ: ΛΕΧΩΝΙΑ – ΚΑΤΑΝΤΗ ΓΕΦΥΡΑΣ </a:t>
            </a:r>
            <a:r>
              <a:rPr lang="el-GR" sz="1800" dirty="0">
                <a:effectLst/>
                <a:latin typeface="Calibri" panose="020F0502020204030204" pitchFamily="34" charset="0"/>
                <a:ea typeface="Calibri" panose="020F0502020204030204" pitchFamily="34" charset="0"/>
                <a:cs typeface="Times New Roman" panose="02020603050405020304" pitchFamily="18" charset="0"/>
              </a:rPr>
              <a:t>(με ερυθρό χρωματισμό)</a:t>
            </a:r>
            <a:r>
              <a:rPr lang="en-GR" sz="2400" dirty="0">
                <a:effectLst/>
              </a:rPr>
              <a:t> </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a:extLst>
              <a:ext uri="{FF2B5EF4-FFF2-40B4-BE49-F238E27FC236}">
                <a16:creationId xmlns:a16="http://schemas.microsoft.com/office/drawing/2014/main" id="{938A70AB-1CC8-2A01-421F-FF45C1D8FC22}"/>
              </a:ext>
            </a:extLst>
          </p:cNvPr>
          <p:cNvSpPr>
            <a:spLocks noChangeArrowheads="1"/>
          </p:cNvSpPr>
          <p:nvPr/>
        </p:nvSpPr>
        <p:spPr bwMode="auto">
          <a:xfrm flipV="1">
            <a:off x="6958951" y="-160257"/>
            <a:ext cx="4742969" cy="5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R"/>
          </a:p>
        </p:txBody>
      </p:sp>
      <p:sp>
        <p:nvSpPr>
          <p:cNvPr id="7" name="Rectangle 4">
            <a:extLst>
              <a:ext uri="{FF2B5EF4-FFF2-40B4-BE49-F238E27FC236}">
                <a16:creationId xmlns:a16="http://schemas.microsoft.com/office/drawing/2014/main" id="{594A3743-5635-2822-E48F-BDA80AB6EB03}"/>
              </a:ext>
            </a:extLst>
          </p:cNvPr>
          <p:cNvSpPr>
            <a:spLocks noChangeArrowheads="1"/>
          </p:cNvSpPr>
          <p:nvPr/>
        </p:nvSpPr>
        <p:spPr bwMode="auto">
          <a:xfrm flipV="1">
            <a:off x="4751063" y="87244"/>
            <a:ext cx="72735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R"/>
          </a:p>
        </p:txBody>
      </p:sp>
      <p:sp>
        <p:nvSpPr>
          <p:cNvPr id="3" name="Rectangle 2">
            <a:extLst>
              <a:ext uri="{FF2B5EF4-FFF2-40B4-BE49-F238E27FC236}">
                <a16:creationId xmlns:a16="http://schemas.microsoft.com/office/drawing/2014/main" id="{30402720-A242-F35B-C912-E7F480CB0437}"/>
              </a:ext>
            </a:extLst>
          </p:cNvPr>
          <p:cNvSpPr>
            <a:spLocks noChangeArrowheads="1"/>
          </p:cNvSpPr>
          <p:nvPr/>
        </p:nvSpPr>
        <p:spPr bwMode="auto">
          <a:xfrm>
            <a:off x="3060700" y="10664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pic>
        <p:nvPicPr>
          <p:cNvPr id="4" name="Εικόνα 1">
            <a:extLst>
              <a:ext uri="{FF2B5EF4-FFF2-40B4-BE49-F238E27FC236}">
                <a16:creationId xmlns:a16="http://schemas.microsoft.com/office/drawing/2014/main" id="{3F152D31-54FF-0FEE-F125-F2B002427D4B}"/>
              </a:ext>
            </a:extLst>
          </p:cNvPr>
          <p:cNvPicPr>
            <a:picLocks noChangeAspect="1"/>
          </p:cNvPicPr>
          <p:nvPr/>
        </p:nvPicPr>
        <p:blipFill>
          <a:blip r:embed="rId2"/>
          <a:stretch>
            <a:fillRect/>
          </a:stretch>
        </p:blipFill>
        <p:spPr>
          <a:xfrm>
            <a:off x="4106742" y="1259190"/>
            <a:ext cx="5037258" cy="3233903"/>
          </a:xfrm>
          <a:prstGeom prst="rect">
            <a:avLst/>
          </a:prstGeom>
        </p:spPr>
      </p:pic>
    </p:spTree>
    <p:extLst>
      <p:ext uri="{BB962C8B-B14F-4D97-AF65-F5344CB8AC3E}">
        <p14:creationId xmlns:p14="http://schemas.microsoft.com/office/powerpoint/2010/main" val="2721163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B5BB0-FD4B-791B-207A-7602C0BB5E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91BC2-C6B2-F918-1304-4FF622309D4D}"/>
              </a:ext>
            </a:extLst>
          </p:cNvPr>
          <p:cNvSpPr>
            <a:spLocks noGrp="1"/>
          </p:cNvSpPr>
          <p:nvPr>
            <p:ph type="title"/>
          </p:nvPr>
        </p:nvSpPr>
        <p:spPr>
          <a:xfrm>
            <a:off x="311700" y="225569"/>
            <a:ext cx="8520600" cy="572700"/>
          </a:xfrm>
        </p:spPr>
        <p:txBody>
          <a:bodyPr>
            <a:noAutofit/>
          </a:bodyPr>
          <a:lstStyle/>
          <a:p>
            <a:pPr marL="180340" algn="ctr">
              <a:lnSpc>
                <a:spcPts val="2000"/>
              </a:lnSpc>
              <a:spcAft>
                <a:spcPts val="800"/>
              </a:spcAft>
              <a:buNone/>
            </a:pPr>
            <a:r>
              <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Υδραυλικές Μελέτες Έργων-  Διευθετήσεις χειμάρρων/ποταμών Δ. Βόλου</a:t>
            </a:r>
            <a:r>
              <a:rPr lang="en-GR" sz="1200" b="1" dirty="0">
                <a:solidFill>
                  <a:srgbClr val="C00000"/>
                </a:solidFill>
                <a:effectLst/>
              </a:rPr>
              <a:t> </a:t>
            </a:r>
            <a:endParaRPr lang="en-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B99AB34-0083-7CB0-FBD6-776335EBF074}"/>
              </a:ext>
            </a:extLst>
          </p:cNvPr>
          <p:cNvSpPr txBox="1"/>
          <p:nvPr/>
        </p:nvSpPr>
        <p:spPr>
          <a:xfrm>
            <a:off x="67752" y="2010992"/>
            <a:ext cx="3327661" cy="923330"/>
          </a:xfrm>
          <a:prstGeom prst="rect">
            <a:avLst/>
          </a:prstGeom>
          <a:noFill/>
        </p:spPr>
        <p:txBody>
          <a:bodyPr wrap="square">
            <a:spAutoFit/>
          </a:bodyPr>
          <a:lstStyle/>
          <a:p>
            <a:pPr algn="r">
              <a:lnSpc>
                <a:spcPts val="1400"/>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Υδραυλική μελέτη έργων διευθέτησης ρέματος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Φυτόκου</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algn="r">
              <a:buNone/>
            </a:pPr>
            <a:r>
              <a:rPr lang="el-GR" sz="1800" dirty="0">
                <a:solidFill>
                  <a:srgbClr val="000000"/>
                </a:solidFill>
                <a:effectLst/>
                <a:latin typeface="Calibri" panose="020F0502020204030204" pitchFamily="34" charset="0"/>
                <a:ea typeface="Calibri" panose="020F0502020204030204" pitchFamily="34" charset="0"/>
              </a:rPr>
              <a:t>ΤΜΗΜΑ: 1</a:t>
            </a:r>
            <a:r>
              <a:rPr lang="el-GR" sz="1800" baseline="30000" dirty="0">
                <a:solidFill>
                  <a:srgbClr val="000000"/>
                </a:solidFill>
                <a:effectLst/>
                <a:latin typeface="Calibri" panose="020F0502020204030204" pitchFamily="34" charset="0"/>
                <a:ea typeface="Calibri" panose="020F0502020204030204" pitchFamily="34" charset="0"/>
              </a:rPr>
              <a:t>ο</a:t>
            </a:r>
            <a:r>
              <a:rPr lang="el-GR" sz="1800" dirty="0">
                <a:solidFill>
                  <a:srgbClr val="000000"/>
                </a:solidFill>
                <a:effectLst/>
                <a:latin typeface="Calibri" panose="020F0502020204030204" pitchFamily="34" charset="0"/>
                <a:ea typeface="Calibri" panose="020F0502020204030204" pitchFamily="34" charset="0"/>
              </a:rPr>
              <a:t> ΕΠΑΛ</a:t>
            </a:r>
            <a:r>
              <a:rPr lang="en-GR" sz="2400" dirty="0">
                <a:effectLst/>
              </a:rPr>
              <a:t> </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a:extLst>
              <a:ext uri="{FF2B5EF4-FFF2-40B4-BE49-F238E27FC236}">
                <a16:creationId xmlns:a16="http://schemas.microsoft.com/office/drawing/2014/main" id="{1E4EBAB4-BD39-5A9B-DFB3-53618F878AEE}"/>
              </a:ext>
            </a:extLst>
          </p:cNvPr>
          <p:cNvSpPr>
            <a:spLocks noChangeArrowheads="1"/>
          </p:cNvSpPr>
          <p:nvPr/>
        </p:nvSpPr>
        <p:spPr bwMode="auto">
          <a:xfrm flipV="1">
            <a:off x="6958951" y="-160257"/>
            <a:ext cx="4742969" cy="5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R"/>
          </a:p>
        </p:txBody>
      </p:sp>
      <p:sp>
        <p:nvSpPr>
          <p:cNvPr id="7" name="Rectangle 4">
            <a:extLst>
              <a:ext uri="{FF2B5EF4-FFF2-40B4-BE49-F238E27FC236}">
                <a16:creationId xmlns:a16="http://schemas.microsoft.com/office/drawing/2014/main" id="{E8093649-491E-419B-A831-64E5151CEC08}"/>
              </a:ext>
            </a:extLst>
          </p:cNvPr>
          <p:cNvSpPr>
            <a:spLocks noChangeArrowheads="1"/>
          </p:cNvSpPr>
          <p:nvPr/>
        </p:nvSpPr>
        <p:spPr bwMode="auto">
          <a:xfrm flipV="1">
            <a:off x="4751063" y="87244"/>
            <a:ext cx="72735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R"/>
          </a:p>
        </p:txBody>
      </p:sp>
      <p:sp>
        <p:nvSpPr>
          <p:cNvPr id="3" name="Rectangle 2">
            <a:extLst>
              <a:ext uri="{FF2B5EF4-FFF2-40B4-BE49-F238E27FC236}">
                <a16:creationId xmlns:a16="http://schemas.microsoft.com/office/drawing/2014/main" id="{14BD297D-7CF4-4E25-A38C-8B82561C934C}"/>
              </a:ext>
            </a:extLst>
          </p:cNvPr>
          <p:cNvSpPr>
            <a:spLocks noChangeArrowheads="1"/>
          </p:cNvSpPr>
          <p:nvPr/>
        </p:nvSpPr>
        <p:spPr bwMode="auto">
          <a:xfrm>
            <a:off x="3060700" y="10664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pic>
        <p:nvPicPr>
          <p:cNvPr id="8" name="Εικόνα 2">
            <a:extLst>
              <a:ext uri="{FF2B5EF4-FFF2-40B4-BE49-F238E27FC236}">
                <a16:creationId xmlns:a16="http://schemas.microsoft.com/office/drawing/2014/main" id="{E8E31CEC-119B-472A-26B4-A6D59AAF89C0}"/>
              </a:ext>
            </a:extLst>
          </p:cNvPr>
          <p:cNvPicPr>
            <a:picLocks noChangeAspect="1"/>
          </p:cNvPicPr>
          <p:nvPr/>
        </p:nvPicPr>
        <p:blipFill>
          <a:blip r:embed="rId2"/>
          <a:stretch>
            <a:fillRect/>
          </a:stretch>
        </p:blipFill>
        <p:spPr>
          <a:xfrm>
            <a:off x="3588799" y="948104"/>
            <a:ext cx="5487449" cy="3513591"/>
          </a:xfrm>
          <a:prstGeom prst="rect">
            <a:avLst/>
          </a:prstGeom>
        </p:spPr>
      </p:pic>
    </p:spTree>
    <p:extLst>
      <p:ext uri="{BB962C8B-B14F-4D97-AF65-F5344CB8AC3E}">
        <p14:creationId xmlns:p14="http://schemas.microsoft.com/office/powerpoint/2010/main" val="496889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l-GR" b="1" dirty="0" err="1">
                <a:solidFill>
                  <a:srgbClr val="C00000"/>
                </a:solidFill>
                <a:latin typeface="Aptos" panose="020B0004020202020204" pitchFamily="34" charset="0"/>
              </a:rPr>
              <a:t>Ευχαριστ</a:t>
            </a:r>
            <a:r>
              <a:rPr lang="en-US" b="1" dirty="0" err="1">
                <a:solidFill>
                  <a:srgbClr val="C00000"/>
                </a:solidFill>
                <a:latin typeface="Aptos" panose="020B0004020202020204" pitchFamily="34" charset="0"/>
              </a:rPr>
              <a:t>ώ</a:t>
            </a:r>
            <a:r>
              <a:rPr lang="el-GR" b="1" dirty="0">
                <a:solidFill>
                  <a:srgbClr val="C00000"/>
                </a:solidFill>
                <a:latin typeface="Aptos" panose="020B0004020202020204" pitchFamily="34" charset="0"/>
              </a:rPr>
              <a:t>!</a:t>
            </a:r>
            <a:endParaRPr b="1" dirty="0">
              <a:solidFill>
                <a:srgbClr val="C00000"/>
              </a:solidFill>
              <a:latin typeface="Aptos" panose="020B0004020202020204" pitchFamily="34" charset="0"/>
            </a:endParaRPr>
          </a:p>
        </p:txBody>
      </p:sp>
      <p:pic>
        <p:nvPicPr>
          <p:cNvPr id="3" name="Picture 2">
            <a:hlinkClick r:id="rId3"/>
            <a:extLst>
              <a:ext uri="{FF2B5EF4-FFF2-40B4-BE49-F238E27FC236}">
                <a16:creationId xmlns:a16="http://schemas.microsoft.com/office/drawing/2014/main" id="{9F8E9AA8-BD03-05CB-C16A-9216384754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9911" y="1526787"/>
            <a:ext cx="4854002" cy="22305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71836BFE-DF0F-7D44-5A5B-0EBEF68F28EC}"/>
              </a:ext>
            </a:extLst>
          </p:cNvPr>
          <p:cNvGraphicFramePr>
            <a:graphicFrameLocks noGrp="1"/>
          </p:cNvGraphicFramePr>
          <p:nvPr>
            <p:extLst>
              <p:ext uri="{D42A27DB-BD31-4B8C-83A1-F6EECF244321}">
                <p14:modId xmlns:p14="http://schemas.microsoft.com/office/powerpoint/2010/main" val="218721612"/>
              </p:ext>
            </p:extLst>
          </p:nvPr>
        </p:nvGraphicFramePr>
        <p:xfrm>
          <a:off x="-95419" y="1526788"/>
          <a:ext cx="4335325" cy="2588260"/>
        </p:xfrm>
        <a:graphic>
          <a:graphicData uri="http://schemas.openxmlformats.org/drawingml/2006/table">
            <a:tbl>
              <a:tblPr/>
              <a:tblGrid>
                <a:gridCol w="4335325">
                  <a:extLst>
                    <a:ext uri="{9D8B030D-6E8A-4147-A177-3AD203B41FA5}">
                      <a16:colId xmlns:a16="http://schemas.microsoft.com/office/drawing/2014/main" val="2283992155"/>
                    </a:ext>
                  </a:extLst>
                </a:gridCol>
              </a:tblGrid>
              <a:tr h="266700">
                <a:tc>
                  <a:txBody>
                    <a:bodyPr/>
                    <a:lstStyle/>
                    <a:p>
                      <a:pPr algn="r" rtl="0" fontAlgn="ctr"/>
                      <a:r>
                        <a:rPr lang="el-GR" sz="1200" b="1" i="1" u="none" strike="noStrike" dirty="0">
                          <a:solidFill>
                            <a:srgbClr val="000000"/>
                          </a:solidFill>
                          <a:effectLst/>
                          <a:latin typeface="Calibri" panose="020F0502020204030204" pitchFamily="34" charset="0"/>
                        </a:rPr>
                        <a:t>Χρυσή </a:t>
                      </a:r>
                      <a:r>
                        <a:rPr lang="el-GR" sz="1200" b="1" i="1" u="none" strike="noStrike" dirty="0" err="1">
                          <a:solidFill>
                            <a:srgbClr val="000000"/>
                          </a:solidFill>
                          <a:effectLst/>
                          <a:latin typeface="Calibri" panose="020F0502020204030204" pitchFamily="34" charset="0"/>
                        </a:rPr>
                        <a:t>Λασπίδου</a:t>
                      </a:r>
                      <a:r>
                        <a:rPr lang="el-GR" sz="1200" b="1" i="1" u="none" strike="noStrike" dirty="0">
                          <a:solidFill>
                            <a:srgbClr val="000000"/>
                          </a:solidFill>
                          <a:effectLst/>
                          <a:latin typeface="Calibri" panose="020F0502020204030204" pitchFamily="34" charset="0"/>
                        </a:rPr>
                        <a:t>, </a:t>
                      </a:r>
                      <a:r>
                        <a:rPr lang="en-GB" sz="1200" b="1" i="1" u="none" strike="noStrike" dirty="0">
                          <a:solidFill>
                            <a:srgbClr val="000000"/>
                          </a:solidFill>
                          <a:effectLst/>
                          <a:latin typeface="Calibri" panose="020F0502020204030204" pitchFamily="34" charset="0"/>
                        </a:rPr>
                        <a:t>PhD</a:t>
                      </a:r>
                      <a:endParaRPr lang="en-GB" dirty="0">
                        <a:effectLst/>
                      </a:endParaRPr>
                    </a:p>
                    <a:p>
                      <a:pPr algn="r" rtl="0" fontAlgn="ctr"/>
                      <a:r>
                        <a:rPr lang="en-GB" sz="1000" b="0" i="0" u="sng" strike="noStrike" dirty="0">
                          <a:solidFill>
                            <a:srgbClr val="1155CC"/>
                          </a:solidFill>
                          <a:effectLst/>
                          <a:latin typeface="Calibri" panose="020F0502020204030204" pitchFamily="34" charset="0"/>
                          <a:hlinkClick r:id="rId3"/>
                        </a:rPr>
                        <a:t>https://laspidou.com/</a:t>
                      </a:r>
                      <a:endParaRPr lang="en-GB" dirty="0">
                        <a:effectLst/>
                      </a:endParaRPr>
                    </a:p>
                  </a:txBody>
                  <a:tcPr marL="63500" marR="63500" marT="63500" marB="635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84484919"/>
                  </a:ext>
                </a:extLst>
              </a:tr>
              <a:tr h="266700">
                <a:tc>
                  <a:txBody>
                    <a:bodyPr/>
                    <a:lstStyle/>
                    <a:p>
                      <a:pPr algn="r" rtl="0" fontAlgn="t">
                        <a:spcAft>
                          <a:spcPts val="300"/>
                        </a:spcAft>
                      </a:pPr>
                      <a:r>
                        <a:rPr lang="el-GR" sz="1000" b="1" i="0" u="none" strike="noStrike" dirty="0" err="1">
                          <a:solidFill>
                            <a:srgbClr val="000000"/>
                          </a:solidFill>
                          <a:effectLst/>
                          <a:latin typeface="Calibri" panose="020F0502020204030204" pitchFamily="34" charset="0"/>
                        </a:rPr>
                        <a:t>Αντιπρύτανις</a:t>
                      </a:r>
                      <a:r>
                        <a:rPr lang="el-GR" sz="1000" b="1" i="0" u="none" strike="noStrike" dirty="0">
                          <a:solidFill>
                            <a:srgbClr val="000000"/>
                          </a:solidFill>
                          <a:effectLst/>
                          <a:latin typeface="Calibri" panose="020F0502020204030204" pitchFamily="34" charset="0"/>
                        </a:rPr>
                        <a:t> Καινοτομίας, Διεθνοποίησης, Συνεργασιών</a:t>
                      </a:r>
                      <a:endParaRPr lang="el-GR" dirty="0">
                        <a:effectLst/>
                      </a:endParaRPr>
                    </a:p>
                    <a:p>
                      <a:pPr algn="r" rtl="0" fontAlgn="t">
                        <a:spcAft>
                          <a:spcPts val="300"/>
                        </a:spcAft>
                      </a:pPr>
                      <a:r>
                        <a:rPr lang="el-GR" sz="1000" b="1" i="0" u="none" strike="noStrike" dirty="0">
                          <a:solidFill>
                            <a:srgbClr val="000000"/>
                          </a:solidFill>
                          <a:effectLst/>
                          <a:latin typeface="Calibri" panose="020F0502020204030204" pitchFamily="34" charset="0"/>
                        </a:rPr>
                        <a:t>       και Ψηφιακής Διακυβέρνησης</a:t>
                      </a:r>
                      <a:endParaRPr lang="el-GR" dirty="0">
                        <a:effectLst/>
                      </a:endParaRPr>
                    </a:p>
                    <a:p>
                      <a:pPr algn="r" rtl="0" fontAlgn="t"/>
                      <a:r>
                        <a:rPr lang="el-GR" sz="1000" b="1" i="0" u="none" strike="noStrike" dirty="0">
                          <a:solidFill>
                            <a:srgbClr val="000000"/>
                          </a:solidFill>
                          <a:effectLst/>
                          <a:latin typeface="Calibri" panose="020F0502020204030204" pitchFamily="34" charset="0"/>
                        </a:rPr>
                        <a:t>Καθηγήτρια Περιβαλλοντικής Μηχανικής Υδάτινων Συστημάτων</a:t>
                      </a:r>
                      <a:endParaRPr lang="el-GR" dirty="0">
                        <a:effectLst/>
                      </a:endParaRPr>
                    </a:p>
                    <a:p>
                      <a:pPr algn="r" rtl="0" fontAlgn="t"/>
                      <a:r>
                        <a:rPr lang="el-GR" sz="1000" b="1" i="0" u="none" strike="noStrike" dirty="0">
                          <a:solidFill>
                            <a:srgbClr val="000000"/>
                          </a:solidFill>
                          <a:effectLst/>
                          <a:latin typeface="Calibri" panose="020F0502020204030204" pitchFamily="34" charset="0"/>
                        </a:rPr>
                        <a:t>Τμήμα Πολιτικών Μηχανικών</a:t>
                      </a:r>
                      <a:endParaRPr lang="el-GR" dirty="0">
                        <a:effectLst/>
                      </a:endParaRPr>
                    </a:p>
                    <a:p>
                      <a:pPr algn="r" rtl="0" fontAlgn="t"/>
                      <a:r>
                        <a:rPr lang="el-GR" sz="1000" b="0" i="0" u="none" strike="noStrike" dirty="0">
                          <a:solidFill>
                            <a:srgbClr val="000000"/>
                          </a:solidFill>
                          <a:effectLst/>
                          <a:latin typeface="Calibri" panose="020F0502020204030204" pitchFamily="34" charset="0"/>
                        </a:rPr>
                        <a:t>Πανεπιστήμιο Θεσσαλίας</a:t>
                      </a:r>
                      <a:endParaRPr lang="el-GR" dirty="0">
                        <a:effectLst/>
                      </a:endParaRPr>
                    </a:p>
                    <a:p>
                      <a:pPr algn="r" rtl="0" fontAlgn="t">
                        <a:spcBef>
                          <a:spcPts val="500"/>
                        </a:spcBef>
                      </a:pPr>
                      <a:br>
                        <a:rPr lang="el-GR" dirty="0">
                          <a:effectLst/>
                        </a:rPr>
                      </a:br>
                      <a:r>
                        <a:rPr lang="el-GR" sz="1000" b="1" i="0" u="none" strike="noStrike" dirty="0">
                          <a:solidFill>
                            <a:srgbClr val="000000"/>
                          </a:solidFill>
                          <a:effectLst/>
                          <a:latin typeface="Calibri" panose="020F0502020204030204" pitchFamily="34" charset="0"/>
                        </a:rPr>
                        <a:t>Επικεφαλής</a:t>
                      </a:r>
                      <a:endParaRPr lang="el-GR" dirty="0">
                        <a:effectLst/>
                      </a:endParaRPr>
                    </a:p>
                    <a:p>
                      <a:pPr algn="r" rtl="0" fontAlgn="t"/>
                      <a:r>
                        <a:rPr lang="en-GB" sz="1000" b="0" i="0" u="none" strike="noStrike" dirty="0">
                          <a:solidFill>
                            <a:srgbClr val="000000"/>
                          </a:solidFill>
                          <a:effectLst/>
                          <a:latin typeface="Calibri" panose="020F0502020204030204" pitchFamily="34" charset="0"/>
                        </a:rPr>
                        <a:t>One Planet Thessaly</a:t>
                      </a:r>
                      <a:endParaRPr lang="en-GB" dirty="0">
                        <a:effectLst/>
                      </a:endParaRPr>
                    </a:p>
                    <a:p>
                      <a:pPr algn="r" rtl="0" fontAlgn="t"/>
                      <a:r>
                        <a:rPr lang="el-GR" sz="1000" b="0" i="0" u="none" strike="noStrike" dirty="0">
                          <a:solidFill>
                            <a:srgbClr val="000000"/>
                          </a:solidFill>
                          <a:effectLst/>
                          <a:latin typeface="Calibri" panose="020F0502020204030204" pitchFamily="34" charset="0"/>
                        </a:rPr>
                        <a:t>Μονάδα Καινοτομίας, Μεταφοράς Τεχνολογίας &amp; Κέντρου Επιχειρηματικότητας</a:t>
                      </a:r>
                      <a:endParaRPr lang="el-GR" dirty="0">
                        <a:effectLst/>
                      </a:endParaRPr>
                    </a:p>
                    <a:p>
                      <a:pPr algn="r" fontAlgn="t"/>
                      <a:br>
                        <a:rPr lang="el-GR" dirty="0">
                          <a:effectLst/>
                        </a:rPr>
                      </a:br>
                      <a:endParaRPr lang="el-GR" dirty="0">
                        <a:effectLst/>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5784328"/>
                  </a:ext>
                </a:extLst>
              </a:tr>
            </a:tbl>
          </a:graphicData>
        </a:graphic>
      </p:graphicFrame>
      <p:sp>
        <p:nvSpPr>
          <p:cNvPr id="5" name="Rectangle 1">
            <a:hlinkClick r:id="rId3"/>
            <a:extLst>
              <a:ext uri="{FF2B5EF4-FFF2-40B4-BE49-F238E27FC236}">
                <a16:creationId xmlns:a16="http://schemas.microsoft.com/office/drawing/2014/main" id="{514AE216-97CD-8931-AFBC-C5AF6F6F14FC}"/>
              </a:ext>
            </a:extLst>
          </p:cNvPr>
          <p:cNvSpPr>
            <a:spLocks noChangeArrowheads="1"/>
          </p:cNvSpPr>
          <p:nvPr/>
        </p:nvSpPr>
        <p:spPr bwMode="auto">
          <a:xfrm>
            <a:off x="729657" y="151915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pic>
        <p:nvPicPr>
          <p:cNvPr id="1027" name="Picture 3">
            <a:hlinkClick r:id="rId5"/>
            <a:extLst>
              <a:ext uri="{FF2B5EF4-FFF2-40B4-BE49-F238E27FC236}">
                <a16:creationId xmlns:a16="http://schemas.microsoft.com/office/drawing/2014/main" id="{883708A5-8AE4-E86D-55FF-A6AC9847DD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8801" y="3803688"/>
            <a:ext cx="473312" cy="4733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hlinkClick r:id="rId7"/>
            <a:extLst>
              <a:ext uri="{FF2B5EF4-FFF2-40B4-BE49-F238E27FC236}">
                <a16:creationId xmlns:a16="http://schemas.microsoft.com/office/drawing/2014/main" id="{26DA69D3-30A8-BA70-E910-14EF757E9B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3544" y="3786344"/>
            <a:ext cx="508000" cy="508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hlinkClick r:id="rId9"/>
            <a:extLst>
              <a:ext uri="{FF2B5EF4-FFF2-40B4-BE49-F238E27FC236}">
                <a16:creationId xmlns:a16="http://schemas.microsoft.com/office/drawing/2014/main" id="{F8A3BBEB-A119-209A-CAA0-255161096C2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77835" y="3778634"/>
            <a:ext cx="1041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hlinkClick r:id="rId11"/>
            <a:extLst>
              <a:ext uri="{FF2B5EF4-FFF2-40B4-BE49-F238E27FC236}">
                <a16:creationId xmlns:a16="http://schemas.microsoft.com/office/drawing/2014/main" id="{7E6B1FB9-1DC5-CB00-1344-24EAF1BC5C2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89337" y="3746884"/>
            <a:ext cx="59690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hlinkClick r:id="rId13"/>
            <a:extLst>
              <a:ext uri="{FF2B5EF4-FFF2-40B4-BE49-F238E27FC236}">
                <a16:creationId xmlns:a16="http://schemas.microsoft.com/office/drawing/2014/main" id="{D77DA499-E5D0-90DD-B76A-1AF0D396F4F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27376" y="3396500"/>
            <a:ext cx="1333500" cy="1308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47DBF47-F6F5-5E5C-EBBC-3EE78CCC6E1A}"/>
              </a:ext>
            </a:extLst>
          </p:cNvPr>
          <p:cNvSpPr txBox="1"/>
          <p:nvPr/>
        </p:nvSpPr>
        <p:spPr>
          <a:xfrm>
            <a:off x="2686651" y="4343784"/>
            <a:ext cx="1144894" cy="307777"/>
          </a:xfrm>
          <a:prstGeom prst="rect">
            <a:avLst/>
          </a:prstGeom>
          <a:noFill/>
        </p:spPr>
        <p:txBody>
          <a:bodyPr wrap="square" rtlCol="0">
            <a:spAutoFit/>
          </a:bodyPr>
          <a:lstStyle/>
          <a:p>
            <a:r>
              <a:rPr lang="en-US" dirty="0"/>
              <a:t>@</a:t>
            </a:r>
            <a:r>
              <a:rPr lang="en-US" dirty="0" err="1"/>
              <a:t>claspidou</a:t>
            </a:r>
            <a:endParaRPr lang="en-GR" dirty="0"/>
          </a:p>
        </p:txBody>
      </p:sp>
      <p:sp>
        <p:nvSpPr>
          <p:cNvPr id="7" name="TextBox 6">
            <a:extLst>
              <a:ext uri="{FF2B5EF4-FFF2-40B4-BE49-F238E27FC236}">
                <a16:creationId xmlns:a16="http://schemas.microsoft.com/office/drawing/2014/main" id="{3DEACB25-DD5F-41ED-B342-97302E3B8AA4}"/>
              </a:ext>
            </a:extLst>
          </p:cNvPr>
          <p:cNvSpPr txBox="1"/>
          <p:nvPr/>
        </p:nvSpPr>
        <p:spPr>
          <a:xfrm>
            <a:off x="3932227" y="4343784"/>
            <a:ext cx="1457110" cy="307777"/>
          </a:xfrm>
          <a:prstGeom prst="rect">
            <a:avLst/>
          </a:prstGeom>
          <a:noFill/>
        </p:spPr>
        <p:txBody>
          <a:bodyPr wrap="square" rtlCol="0">
            <a:spAutoFit/>
          </a:bodyPr>
          <a:lstStyle/>
          <a:p>
            <a:r>
              <a:rPr lang="en-US" dirty="0"/>
              <a:t>Chrysi Laspidou</a:t>
            </a:r>
            <a:endParaRPr lang="en-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a:extLst>
            <a:ext uri="{FF2B5EF4-FFF2-40B4-BE49-F238E27FC236}">
              <a16:creationId xmlns:a16="http://schemas.microsoft.com/office/drawing/2014/main" id="{D494FE3A-195D-F438-CA22-CC6B14E8F663}"/>
            </a:ext>
          </a:extLst>
        </p:cNvPr>
        <p:cNvGrpSpPr/>
        <p:nvPr/>
      </p:nvGrpSpPr>
      <p:grpSpPr>
        <a:xfrm>
          <a:off x="0" y="0"/>
          <a:ext cx="0" cy="0"/>
          <a:chOff x="0" y="0"/>
          <a:chExt cx="0" cy="0"/>
        </a:xfrm>
      </p:grpSpPr>
      <p:sp>
        <p:nvSpPr>
          <p:cNvPr id="94" name="Google Shape;94;p18">
            <a:extLst>
              <a:ext uri="{FF2B5EF4-FFF2-40B4-BE49-F238E27FC236}">
                <a16:creationId xmlns:a16="http://schemas.microsoft.com/office/drawing/2014/main" id="{91008BD8-9F30-2390-5FB2-4490078298DC}"/>
              </a:ext>
            </a:extLst>
          </p:cNvPr>
          <p:cNvSpPr txBox="1">
            <a:spLocks noGrp="1"/>
          </p:cNvSpPr>
          <p:nvPr>
            <p:ph type="title"/>
          </p:nvPr>
        </p:nvSpPr>
        <p:spPr>
          <a:xfrm>
            <a:off x="256032" y="197525"/>
            <a:ext cx="874166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2400" b="1" dirty="0">
                <a:solidFill>
                  <a:srgbClr val="980000"/>
                </a:solidFill>
              </a:rPr>
              <a:t>Εισαγωγικά: Διαχωρισμός για έργα Ορεινής </a:t>
            </a:r>
            <a:r>
              <a:rPr lang="el-GR" sz="2400" b="1" dirty="0" err="1">
                <a:solidFill>
                  <a:srgbClr val="980000"/>
                </a:solidFill>
              </a:rPr>
              <a:t>Υδρονομίας</a:t>
            </a:r>
            <a:endParaRPr sz="2400" b="1" dirty="0">
              <a:solidFill>
                <a:srgbClr val="980000"/>
              </a:solidFill>
            </a:endParaRPr>
          </a:p>
        </p:txBody>
      </p:sp>
      <p:sp>
        <p:nvSpPr>
          <p:cNvPr id="95" name="Google Shape;95;p18">
            <a:extLst>
              <a:ext uri="{FF2B5EF4-FFF2-40B4-BE49-F238E27FC236}">
                <a16:creationId xmlns:a16="http://schemas.microsoft.com/office/drawing/2014/main" id="{C774EF3A-64EE-9624-0F66-4A9EC1C76EF0}"/>
              </a:ext>
            </a:extLst>
          </p:cNvPr>
          <p:cNvSpPr txBox="1">
            <a:spLocks noGrp="1"/>
          </p:cNvSpPr>
          <p:nvPr>
            <p:ph type="body" idx="1"/>
          </p:nvPr>
        </p:nvSpPr>
        <p:spPr>
          <a:xfrm>
            <a:off x="-286560" y="771425"/>
            <a:ext cx="3404664" cy="4504663"/>
          </a:xfrm>
          <a:prstGeom prst="rect">
            <a:avLst/>
          </a:prstGeom>
        </p:spPr>
        <p:txBody>
          <a:bodyPr spcFirstLastPara="1" wrap="square" lIns="91425" tIns="91425" rIns="91425" bIns="91425" anchor="t" anchorCtr="0">
            <a:normAutofit fontScale="55000" lnSpcReduction="20000"/>
          </a:bodyPr>
          <a:lstStyle/>
          <a:p>
            <a:pPr marL="457200" lvl="0" indent="0" algn="l" rtl="0">
              <a:spcBef>
                <a:spcPts val="1200"/>
              </a:spcBef>
              <a:spcAft>
                <a:spcPts val="0"/>
              </a:spcAft>
              <a:buNone/>
            </a:pPr>
            <a:r>
              <a:rPr lang="el-GR" sz="3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Δ</a:t>
            </a:r>
            <a:r>
              <a:rPr lang="el-GR" sz="3700" b="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ιαχωρισμός μεταξύ των έργων ορεινής και πεδινής </a:t>
            </a:r>
            <a:r>
              <a:rPr lang="el-GR" sz="3700" b="0" i="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υδρονομίας</a:t>
            </a:r>
            <a:r>
              <a:rPr lang="en-GR" sz="3700" dirty="0">
                <a:effectLst/>
              </a:rPr>
              <a:t> </a:t>
            </a:r>
            <a:endParaRPr lang="el-GR" sz="3700" dirty="0">
              <a:effectLst/>
            </a:endParaRPr>
          </a:p>
          <a:p>
            <a:pPr marL="457200" lvl="0" indent="0" algn="l" rtl="0">
              <a:spcBef>
                <a:spcPts val="1200"/>
              </a:spcBef>
              <a:spcAft>
                <a:spcPts val="0"/>
              </a:spcAft>
              <a:buNone/>
            </a:pPr>
            <a:r>
              <a:rPr lang="el-GR" sz="2500" i="1" dirty="0"/>
              <a:t>Σύμφωνα με </a:t>
            </a:r>
            <a:r>
              <a:rPr lang="el-GR" sz="2500"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πρωτόκολλο</a:t>
            </a:r>
            <a:r>
              <a:rPr lang="el-GR" sz="25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που </a:t>
            </a:r>
            <a:r>
              <a:rPr lang="el-GR" sz="2500"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επικυρώθηκε και οριστικοποιήθηκε με την Αριθ. </a:t>
            </a:r>
            <a:r>
              <a:rPr lang="el-GR" sz="2500" b="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Πρωτ</a:t>
            </a:r>
            <a:r>
              <a:rPr lang="el-GR" sz="2500"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ΕΥ.813 </a:t>
            </a:r>
            <a:r>
              <a:rPr lang="el-GR" sz="2500" b="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π.έ</a:t>
            </a:r>
            <a:r>
              <a:rPr lang="el-GR" sz="2500"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Δ/</a:t>
            </a:r>
            <a:r>
              <a:rPr lang="el-GR" sz="2500" b="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νση</a:t>
            </a:r>
            <a:r>
              <a:rPr lang="el-GR" sz="2500"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Δασών και 1669 </a:t>
            </a:r>
            <a:r>
              <a:rPr lang="el-GR" sz="2500" b="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π.έ</a:t>
            </a:r>
            <a:r>
              <a:rPr lang="el-GR" sz="2500"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l-GR" sz="25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l-GR" sz="2500"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Δ.Τ.Υ./10-01-1984 Απόφαση Νομάρχη Μαγνησίας με θέμα: «Καθορισμός πεδινής και ορεινής</a:t>
            </a:r>
            <a:r>
              <a:rPr lang="el-GR" sz="25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l-GR" sz="2500"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κοίτης χειμάρρων και ποταμών του Νομού Μαγνησίας»</a:t>
            </a:r>
            <a:r>
              <a:rPr lang="en-GR" sz="2500" i="1" dirty="0">
                <a:effectLst/>
              </a:rPr>
              <a:t> </a:t>
            </a:r>
            <a:endParaRPr lang="el-GR" sz="2500" i="1" dirty="0">
              <a:effectLst/>
            </a:endParaRPr>
          </a:p>
          <a:p>
            <a:pPr marL="457200" lvl="0" indent="0" algn="l" rtl="0">
              <a:spcBef>
                <a:spcPts val="1200"/>
              </a:spcBef>
              <a:spcAft>
                <a:spcPts val="0"/>
              </a:spcAft>
              <a:buNone/>
            </a:pPr>
            <a:endParaRPr lang="el-GR" sz="2500" i="1" dirty="0">
              <a:effectLst/>
            </a:endParaRPr>
          </a:p>
          <a:p>
            <a:pPr marL="457200" lvl="0" indent="0" algn="l" rtl="0">
              <a:spcBef>
                <a:spcPts val="1200"/>
              </a:spcBef>
              <a:spcAft>
                <a:spcPts val="0"/>
              </a:spcAft>
              <a:buNone/>
            </a:pPr>
            <a:endParaRPr lang="el-GR" sz="2500" i="1" dirty="0">
              <a:effectLst/>
            </a:endParaRPr>
          </a:p>
          <a:p>
            <a:pPr marL="457200" lvl="0" indent="0" algn="r" rtl="0">
              <a:spcBef>
                <a:spcPts val="1200"/>
              </a:spcBef>
              <a:spcAft>
                <a:spcPts val="0"/>
              </a:spcAft>
              <a:buNone/>
            </a:pPr>
            <a:r>
              <a:rPr lang="el-GR" sz="2200" i="1" dirty="0">
                <a:effectLst/>
                <a:latin typeface="Calibri" panose="020F0502020204030204" pitchFamily="34" charset="0"/>
                <a:ea typeface="Calibri" panose="020F0502020204030204" pitchFamily="34" charset="0"/>
                <a:cs typeface="Times New Roman" panose="02020603050405020304" pitchFamily="18" charset="0"/>
              </a:rPr>
              <a:t>Χάρτης καθορισμού ορεινής και πεδινής κοίτης χειμάρρων και ποταμών Δήμου Βόλου</a:t>
            </a:r>
            <a:r>
              <a:rPr lang="en-GR" sz="2200" i="1" dirty="0">
                <a:effectLst/>
              </a:rPr>
              <a:t> </a:t>
            </a:r>
            <a:endParaRPr sz="2200" i="1" dirty="0"/>
          </a:p>
          <a:p>
            <a:pPr marL="457200" lvl="0" indent="0" algn="l" rtl="0">
              <a:spcBef>
                <a:spcPts val="1200"/>
              </a:spcBef>
              <a:spcAft>
                <a:spcPts val="0"/>
              </a:spcAft>
              <a:buNone/>
            </a:pPr>
            <a:endParaRPr dirty="0"/>
          </a:p>
          <a:p>
            <a:pPr marL="457200" lvl="0" indent="0" algn="l" rtl="0">
              <a:spcBef>
                <a:spcPts val="1200"/>
              </a:spcBef>
              <a:spcAft>
                <a:spcPts val="1200"/>
              </a:spcAft>
              <a:buNone/>
            </a:pPr>
            <a:endParaRPr dirty="0"/>
          </a:p>
        </p:txBody>
      </p:sp>
      <p:pic>
        <p:nvPicPr>
          <p:cNvPr id="2" name="Εικόνα 13">
            <a:extLst>
              <a:ext uri="{FF2B5EF4-FFF2-40B4-BE49-F238E27FC236}">
                <a16:creationId xmlns:a16="http://schemas.microsoft.com/office/drawing/2014/main" id="{58C2C1F8-3EB3-7358-1A6A-AF1D8589C7D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8104" y="915600"/>
            <a:ext cx="5979040" cy="4227900"/>
          </a:xfrm>
          <a:prstGeom prst="rect">
            <a:avLst/>
          </a:prstGeom>
          <a:noFill/>
          <a:ln>
            <a:noFill/>
          </a:ln>
        </p:spPr>
      </p:pic>
    </p:spTree>
    <p:extLst>
      <p:ext uri="{BB962C8B-B14F-4D97-AF65-F5344CB8AC3E}">
        <p14:creationId xmlns:p14="http://schemas.microsoft.com/office/powerpoint/2010/main" val="3188590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a:extLst>
            <a:ext uri="{FF2B5EF4-FFF2-40B4-BE49-F238E27FC236}">
              <a16:creationId xmlns:a16="http://schemas.microsoft.com/office/drawing/2014/main" id="{6443170B-FED9-5DEF-AE97-88ED4D27A8FF}"/>
            </a:ext>
          </a:extLst>
        </p:cNvPr>
        <p:cNvGrpSpPr/>
        <p:nvPr/>
      </p:nvGrpSpPr>
      <p:grpSpPr>
        <a:xfrm>
          <a:off x="0" y="0"/>
          <a:ext cx="0" cy="0"/>
          <a:chOff x="0" y="0"/>
          <a:chExt cx="0" cy="0"/>
        </a:xfrm>
      </p:grpSpPr>
      <p:sp>
        <p:nvSpPr>
          <p:cNvPr id="94" name="Google Shape;94;p18">
            <a:extLst>
              <a:ext uri="{FF2B5EF4-FFF2-40B4-BE49-F238E27FC236}">
                <a16:creationId xmlns:a16="http://schemas.microsoft.com/office/drawing/2014/main" id="{D1DA39E7-3492-672D-2A5F-D4D57013D10C}"/>
              </a:ext>
            </a:extLst>
          </p:cNvPr>
          <p:cNvSpPr txBox="1">
            <a:spLocks noGrp="1"/>
          </p:cNvSpPr>
          <p:nvPr>
            <p:ph type="title"/>
          </p:nvPr>
        </p:nvSpPr>
        <p:spPr>
          <a:xfrm>
            <a:off x="402336" y="106085"/>
            <a:ext cx="874166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2400" b="1" dirty="0">
                <a:solidFill>
                  <a:srgbClr val="980000"/>
                </a:solidFill>
              </a:rPr>
              <a:t>Ορεινή </a:t>
            </a:r>
            <a:r>
              <a:rPr lang="el-GR" sz="2400" b="1" dirty="0" err="1">
                <a:solidFill>
                  <a:srgbClr val="980000"/>
                </a:solidFill>
              </a:rPr>
              <a:t>Υδρονομία</a:t>
            </a:r>
            <a:r>
              <a:rPr lang="el-GR" sz="2400" b="1" dirty="0">
                <a:solidFill>
                  <a:srgbClr val="980000"/>
                </a:solidFill>
              </a:rPr>
              <a:t>: Προτεινόμενες Μελέτες </a:t>
            </a:r>
            <a:r>
              <a:rPr lang="el-GR" sz="2400" b="1" dirty="0" err="1">
                <a:solidFill>
                  <a:srgbClr val="980000"/>
                </a:solidFill>
              </a:rPr>
              <a:t>Δασοτεχνικής</a:t>
            </a:r>
            <a:r>
              <a:rPr lang="el-GR" sz="2400" b="1" dirty="0">
                <a:solidFill>
                  <a:srgbClr val="980000"/>
                </a:solidFill>
              </a:rPr>
              <a:t> Διευθέτησης Χειμάρρων Δήμου Βόλου</a:t>
            </a:r>
            <a:br>
              <a:rPr lang="el-GR" sz="2400" b="1" dirty="0">
                <a:solidFill>
                  <a:srgbClr val="980000"/>
                </a:solidFill>
              </a:rPr>
            </a:br>
            <a:br>
              <a:rPr lang="el-GR" sz="2400" b="1" dirty="0">
                <a:solidFill>
                  <a:srgbClr val="980000"/>
                </a:solidFill>
              </a:rPr>
            </a:br>
            <a:endParaRPr lang="el-GR" sz="2400" b="1" dirty="0">
              <a:solidFill>
                <a:srgbClr val="980000"/>
              </a:solidFill>
            </a:endParaRPr>
          </a:p>
        </p:txBody>
      </p:sp>
      <p:sp>
        <p:nvSpPr>
          <p:cNvPr id="4" name="Text Placeholder 3">
            <a:extLst>
              <a:ext uri="{FF2B5EF4-FFF2-40B4-BE49-F238E27FC236}">
                <a16:creationId xmlns:a16="http://schemas.microsoft.com/office/drawing/2014/main" id="{282FC6C4-A713-8582-7035-82335BC8349A}"/>
              </a:ext>
            </a:extLst>
          </p:cNvPr>
          <p:cNvSpPr>
            <a:spLocks noGrp="1"/>
          </p:cNvSpPr>
          <p:nvPr>
            <p:ph type="body" idx="1"/>
          </p:nvPr>
        </p:nvSpPr>
        <p:spPr>
          <a:xfrm>
            <a:off x="202034" y="1738706"/>
            <a:ext cx="2824692" cy="1883333"/>
          </a:xfrm>
        </p:spPr>
        <p:txBody>
          <a:bodyPr/>
          <a:lstStyle/>
          <a:p>
            <a:pPr marL="114300" indent="0">
              <a:buNone/>
            </a:pPr>
            <a:r>
              <a:rPr lang="el-GR" dirty="0"/>
              <a:t>Ενδεικτικά αναφέρονται αναδώσεις / </a:t>
            </a:r>
            <a:r>
              <a:rPr lang="el-GR" dirty="0" err="1"/>
              <a:t>φυτοτεχνικές</a:t>
            </a:r>
            <a:r>
              <a:rPr lang="el-GR" dirty="0"/>
              <a:t> παρεμβάσεις / </a:t>
            </a:r>
            <a:r>
              <a:rPr lang="en-US" dirty="0"/>
              <a:t>Nature Based Solutions</a:t>
            </a:r>
            <a:endParaRPr lang="en-GR" dirty="0"/>
          </a:p>
        </p:txBody>
      </p:sp>
      <p:pic>
        <p:nvPicPr>
          <p:cNvPr id="5" name="Εικόνα 8">
            <a:extLst>
              <a:ext uri="{FF2B5EF4-FFF2-40B4-BE49-F238E27FC236}">
                <a16:creationId xmlns:a16="http://schemas.microsoft.com/office/drawing/2014/main" id="{2D87D598-6F84-9A79-8C6F-0D23B7245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26" y="1158247"/>
            <a:ext cx="5961768" cy="3044253"/>
          </a:xfrm>
          <a:prstGeom prst="rect">
            <a:avLst/>
          </a:prstGeom>
        </p:spPr>
      </p:pic>
      <p:sp>
        <p:nvSpPr>
          <p:cNvPr id="7" name="TextBox 6">
            <a:extLst>
              <a:ext uri="{FF2B5EF4-FFF2-40B4-BE49-F238E27FC236}">
                <a16:creationId xmlns:a16="http://schemas.microsoft.com/office/drawing/2014/main" id="{A7A27A8E-32BA-4669-66F4-5B229D88492F}"/>
              </a:ext>
            </a:extLst>
          </p:cNvPr>
          <p:cNvSpPr txBox="1"/>
          <p:nvPr/>
        </p:nvSpPr>
        <p:spPr>
          <a:xfrm>
            <a:off x="2986038" y="4334708"/>
            <a:ext cx="5961768" cy="468333"/>
          </a:xfrm>
          <a:prstGeom prst="rect">
            <a:avLst/>
          </a:prstGeom>
          <a:noFill/>
        </p:spPr>
        <p:txBody>
          <a:bodyPr wrap="square">
            <a:spAutoFit/>
          </a:bodyPr>
          <a:lstStyle/>
          <a:p>
            <a:pPr algn="ctr">
              <a:lnSpc>
                <a:spcPts val="1500"/>
              </a:lnSpc>
              <a:spcAft>
                <a:spcPts val="1000"/>
              </a:spcAft>
              <a:buNone/>
            </a:pPr>
            <a:r>
              <a:rPr lang="el-GR" sz="12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Ενδεικτικές επιφάνειες επεμβάσεων (χρωματισμένες με μπλε περίγραμμα &amp; ερυθρωπό γέμισμα)</a:t>
            </a:r>
            <a:r>
              <a:rPr lang="en-GR" sz="12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 </a:t>
            </a:r>
            <a:r>
              <a:rPr lang="el-GR" sz="1200" dirty="0">
                <a:effectLst/>
                <a:latin typeface="Calibri" panose="020F0502020204030204" pitchFamily="34" charset="0"/>
                <a:ea typeface="Calibri" panose="020F0502020204030204" pitchFamily="34" charset="0"/>
                <a:cs typeface="Times New Roman" panose="02020603050405020304" pitchFamily="18" charset="0"/>
              </a:rPr>
              <a:t>στην ορεινή λεκάνη απορροής του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Λιγαρορέματος</a:t>
            </a:r>
            <a:r>
              <a:rPr lang="el-GR" sz="1200" dirty="0">
                <a:effectLst/>
                <a:latin typeface="Calibri" panose="020F0502020204030204" pitchFamily="34" charset="0"/>
                <a:ea typeface="Calibri" panose="020F0502020204030204" pitchFamily="34" charset="0"/>
                <a:cs typeface="Times New Roman" panose="02020603050405020304" pitchFamily="18" charset="0"/>
              </a:rPr>
              <a:t> Ν.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Παγασών</a:t>
            </a:r>
            <a:r>
              <a:rPr lang="en-GR" sz="1200" dirty="0">
                <a:effectLst/>
              </a:rPr>
              <a:t> </a:t>
            </a:r>
            <a:endParaRPr lang="en-GR" sz="1200" dirty="0"/>
          </a:p>
        </p:txBody>
      </p:sp>
    </p:spTree>
    <p:extLst>
      <p:ext uri="{BB962C8B-B14F-4D97-AF65-F5344CB8AC3E}">
        <p14:creationId xmlns:p14="http://schemas.microsoft.com/office/powerpoint/2010/main" val="2219756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a:extLst>
            <a:ext uri="{FF2B5EF4-FFF2-40B4-BE49-F238E27FC236}">
              <a16:creationId xmlns:a16="http://schemas.microsoft.com/office/drawing/2014/main" id="{B034E5D5-550B-9B26-8844-724AE8056A23}"/>
            </a:ext>
          </a:extLst>
        </p:cNvPr>
        <p:cNvGrpSpPr/>
        <p:nvPr/>
      </p:nvGrpSpPr>
      <p:grpSpPr>
        <a:xfrm>
          <a:off x="0" y="0"/>
          <a:ext cx="0" cy="0"/>
          <a:chOff x="0" y="0"/>
          <a:chExt cx="0" cy="0"/>
        </a:xfrm>
      </p:grpSpPr>
      <p:sp>
        <p:nvSpPr>
          <p:cNvPr id="94" name="Google Shape;94;p18">
            <a:extLst>
              <a:ext uri="{FF2B5EF4-FFF2-40B4-BE49-F238E27FC236}">
                <a16:creationId xmlns:a16="http://schemas.microsoft.com/office/drawing/2014/main" id="{6570C153-7DB1-8561-A0EC-BF788A3F6E2A}"/>
              </a:ext>
            </a:extLst>
          </p:cNvPr>
          <p:cNvSpPr txBox="1">
            <a:spLocks noGrp="1"/>
          </p:cNvSpPr>
          <p:nvPr>
            <p:ph type="title"/>
          </p:nvPr>
        </p:nvSpPr>
        <p:spPr>
          <a:xfrm>
            <a:off x="402336" y="106085"/>
            <a:ext cx="366939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2000" b="1" dirty="0">
                <a:solidFill>
                  <a:srgbClr val="980000"/>
                </a:solidFill>
              </a:rPr>
              <a:t>Ορεινή </a:t>
            </a:r>
            <a:r>
              <a:rPr lang="el-GR" sz="2000" b="1" dirty="0" err="1">
                <a:solidFill>
                  <a:srgbClr val="980000"/>
                </a:solidFill>
              </a:rPr>
              <a:t>Υδρονομία</a:t>
            </a:r>
            <a:r>
              <a:rPr lang="el-GR" sz="2000" b="1" dirty="0">
                <a:solidFill>
                  <a:srgbClr val="980000"/>
                </a:solidFill>
              </a:rPr>
              <a:t>: Προτεινόμενες Μελέτες </a:t>
            </a:r>
            <a:r>
              <a:rPr lang="el-GR" sz="2000" b="1" dirty="0" err="1">
                <a:solidFill>
                  <a:srgbClr val="980000"/>
                </a:solidFill>
              </a:rPr>
              <a:t>Δασοτεχνικής</a:t>
            </a:r>
            <a:r>
              <a:rPr lang="el-GR" sz="2000" b="1" dirty="0">
                <a:solidFill>
                  <a:srgbClr val="980000"/>
                </a:solidFill>
              </a:rPr>
              <a:t> Διευθέτησης Χειμάρρων Δήμου Βόλου</a:t>
            </a:r>
            <a:br>
              <a:rPr lang="el-GR" sz="2400" b="1" dirty="0">
                <a:solidFill>
                  <a:srgbClr val="980000"/>
                </a:solidFill>
              </a:rPr>
            </a:br>
            <a:br>
              <a:rPr lang="el-GR" sz="2400" b="1" dirty="0">
                <a:solidFill>
                  <a:srgbClr val="980000"/>
                </a:solidFill>
              </a:rPr>
            </a:br>
            <a:endParaRPr lang="el-GR" sz="2400" b="1" dirty="0">
              <a:solidFill>
                <a:srgbClr val="980000"/>
              </a:solidFill>
            </a:endParaRPr>
          </a:p>
        </p:txBody>
      </p:sp>
      <p:sp>
        <p:nvSpPr>
          <p:cNvPr id="4" name="Text Placeholder 3">
            <a:extLst>
              <a:ext uri="{FF2B5EF4-FFF2-40B4-BE49-F238E27FC236}">
                <a16:creationId xmlns:a16="http://schemas.microsoft.com/office/drawing/2014/main" id="{A67DDE4F-24D3-FF02-E469-6799A077404B}"/>
              </a:ext>
            </a:extLst>
          </p:cNvPr>
          <p:cNvSpPr>
            <a:spLocks noGrp="1"/>
          </p:cNvSpPr>
          <p:nvPr>
            <p:ph type="body" idx="1"/>
          </p:nvPr>
        </p:nvSpPr>
        <p:spPr>
          <a:xfrm>
            <a:off x="238610" y="1528394"/>
            <a:ext cx="3940198" cy="3573958"/>
          </a:xfrm>
        </p:spPr>
        <p:txBody>
          <a:bodyPr>
            <a:normAutofit fontScale="92500"/>
          </a:bodyPr>
          <a:lstStyle/>
          <a:p>
            <a:pPr marL="114300" indent="0">
              <a:buNone/>
            </a:pPr>
            <a:r>
              <a:rPr lang="en-US" dirty="0" err="1">
                <a:latin typeface="Calibri" panose="020F0502020204030204" pitchFamily="34" charset="0"/>
                <a:cs typeface="Calibri" panose="020F0502020204030204" pitchFamily="34" charset="0"/>
              </a:rPr>
              <a:t>Ά</a:t>
            </a:r>
            <a:r>
              <a:rPr lang="el-GR" dirty="0" err="1">
                <a:latin typeface="Calibri" panose="020F0502020204030204" pitchFamily="34" charset="0"/>
                <a:cs typeface="Calibri" panose="020F0502020204030204" pitchFamily="34" charset="0"/>
              </a:rPr>
              <a:t>ξονες</a:t>
            </a:r>
            <a:r>
              <a:rPr lang="el-GR" dirty="0">
                <a:latin typeface="Calibri" panose="020F0502020204030204" pitchFamily="34" charset="0"/>
                <a:cs typeface="Calibri" panose="020F0502020204030204" pitchFamily="34" charset="0"/>
              </a:rPr>
              <a:t> και επιφάνειες της Λεκάνης απορροής ορεινής κοίτης όπου προτείνονται </a:t>
            </a:r>
            <a:r>
              <a:rPr lang="el-GR" b="1" dirty="0">
                <a:latin typeface="Calibri" panose="020F0502020204030204" pitchFamily="34" charset="0"/>
                <a:cs typeface="Calibri" panose="020F0502020204030204" pitchFamily="34" charset="0"/>
              </a:rPr>
              <a:t>γραμμικές</a:t>
            </a:r>
            <a:r>
              <a:rPr lang="el-GR" dirty="0">
                <a:latin typeface="Calibri" panose="020F0502020204030204" pitchFamily="34" charset="0"/>
                <a:cs typeface="Calibri" panose="020F0502020204030204" pitchFamily="34" charset="0"/>
              </a:rPr>
              <a:t> και </a:t>
            </a:r>
            <a:r>
              <a:rPr lang="el-GR" b="1" dirty="0" err="1">
                <a:latin typeface="Calibri" panose="020F0502020204030204" pitchFamily="34" charset="0"/>
                <a:cs typeface="Calibri" panose="020F0502020204030204" pitchFamily="34" charset="0"/>
              </a:rPr>
              <a:t>εκτατικές</a:t>
            </a:r>
            <a:r>
              <a:rPr lang="el-GR" b="1" dirty="0">
                <a:latin typeface="Calibri" panose="020F0502020204030204" pitchFamily="34" charset="0"/>
                <a:cs typeface="Calibri" panose="020F0502020204030204" pitchFamily="34" charset="0"/>
              </a:rPr>
              <a:t>/</a:t>
            </a:r>
            <a:r>
              <a:rPr lang="el-GR" b="1" dirty="0" err="1">
                <a:latin typeface="Calibri" panose="020F0502020204030204" pitchFamily="34" charset="0"/>
                <a:cs typeface="Calibri" panose="020F0502020204030204" pitchFamily="34" charset="0"/>
              </a:rPr>
              <a:t>εμβαδικές</a:t>
            </a:r>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επεμβάσεις αντίστοιχα. Για τις γραμμικές επεμβάσεις, ενδεικτικά αναφέρονται έργα κατά μήκος της κοίτης, αναβαθμοί (</a:t>
            </a:r>
            <a:r>
              <a:rPr lang="en-US" dirty="0">
                <a:latin typeface="Calibri" panose="020F0502020204030204" pitchFamily="34" charset="0"/>
                <a:cs typeface="Calibri" panose="020F0502020204030204" pitchFamily="34" charset="0"/>
              </a:rPr>
              <a:t>check dams), </a:t>
            </a:r>
            <a:r>
              <a:rPr lang="el-GR"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κατασκευές που συγκρατούν τα πρανή και προστατεύουν από πλάγια διάβρωση, διαμόρφωση κοίτης</a:t>
            </a:r>
            <a:r>
              <a:rPr lang="en-US"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Κραυσίδωνας</a:t>
            </a:r>
            <a:r>
              <a:rPr lang="el-GR"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Ξηριάς</a:t>
            </a:r>
            <a:r>
              <a:rPr lang="el-GR" dirty="0">
                <a:latin typeface="Calibri" panose="020F0502020204030204" pitchFamily="34" charset="0"/>
                <a:cs typeface="Calibri" panose="020F0502020204030204" pitchFamily="34" charset="0"/>
              </a:rPr>
              <a:t>) </a:t>
            </a:r>
            <a:endParaRPr lang="en-GR" dirty="0">
              <a:latin typeface="Calibri" panose="020F0502020204030204" pitchFamily="34" charset="0"/>
              <a:cs typeface="Calibri" panose="020F0502020204030204" pitchFamily="34" charset="0"/>
            </a:endParaRPr>
          </a:p>
        </p:txBody>
      </p:sp>
      <p:pic>
        <p:nvPicPr>
          <p:cNvPr id="2" name="Εικόνα 15">
            <a:extLst>
              <a:ext uri="{FF2B5EF4-FFF2-40B4-BE49-F238E27FC236}">
                <a16:creationId xmlns:a16="http://schemas.microsoft.com/office/drawing/2014/main" id="{0239C9B5-5FB3-4A0B-D587-9D70FCAE1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2532" y="12908"/>
            <a:ext cx="2121468" cy="5117683"/>
          </a:xfrm>
          <a:prstGeom prst="rect">
            <a:avLst/>
          </a:prstGeom>
        </p:spPr>
      </p:pic>
      <p:pic>
        <p:nvPicPr>
          <p:cNvPr id="8" name="Εικόνα 18">
            <a:extLst>
              <a:ext uri="{FF2B5EF4-FFF2-40B4-BE49-F238E27FC236}">
                <a16:creationId xmlns:a16="http://schemas.microsoft.com/office/drawing/2014/main" id="{B23C1DD2-82C6-97CF-A149-7FE78DCBAD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1728" y="76160"/>
            <a:ext cx="2871615" cy="4961255"/>
          </a:xfrm>
          <a:prstGeom prst="rect">
            <a:avLst/>
          </a:prstGeom>
        </p:spPr>
      </p:pic>
    </p:spTree>
    <p:extLst>
      <p:ext uri="{BB962C8B-B14F-4D97-AF65-F5344CB8AC3E}">
        <p14:creationId xmlns:p14="http://schemas.microsoft.com/office/powerpoint/2010/main" val="3557540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a:extLst>
            <a:ext uri="{FF2B5EF4-FFF2-40B4-BE49-F238E27FC236}">
              <a16:creationId xmlns:a16="http://schemas.microsoft.com/office/drawing/2014/main" id="{E401C0A5-B3BD-3494-20E0-C11DD5731298}"/>
            </a:ext>
          </a:extLst>
        </p:cNvPr>
        <p:cNvGrpSpPr/>
        <p:nvPr/>
      </p:nvGrpSpPr>
      <p:grpSpPr>
        <a:xfrm>
          <a:off x="0" y="0"/>
          <a:ext cx="0" cy="0"/>
          <a:chOff x="0" y="0"/>
          <a:chExt cx="0" cy="0"/>
        </a:xfrm>
      </p:grpSpPr>
      <p:sp>
        <p:nvSpPr>
          <p:cNvPr id="94" name="Google Shape;94;p18">
            <a:extLst>
              <a:ext uri="{FF2B5EF4-FFF2-40B4-BE49-F238E27FC236}">
                <a16:creationId xmlns:a16="http://schemas.microsoft.com/office/drawing/2014/main" id="{E20EF750-4DA3-81CD-0DEF-8F7FC59F7B6F}"/>
              </a:ext>
            </a:extLst>
          </p:cNvPr>
          <p:cNvSpPr txBox="1">
            <a:spLocks noGrp="1"/>
          </p:cNvSpPr>
          <p:nvPr>
            <p:ph type="title"/>
          </p:nvPr>
        </p:nvSpPr>
        <p:spPr>
          <a:xfrm>
            <a:off x="402336" y="-31075"/>
            <a:ext cx="649810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2000" b="1" dirty="0">
                <a:solidFill>
                  <a:srgbClr val="980000"/>
                </a:solidFill>
              </a:rPr>
              <a:t>Ορεινή </a:t>
            </a:r>
            <a:r>
              <a:rPr lang="el-GR" sz="2000" b="1" dirty="0" err="1">
                <a:solidFill>
                  <a:srgbClr val="980000"/>
                </a:solidFill>
              </a:rPr>
              <a:t>Υδρονομία</a:t>
            </a:r>
            <a:r>
              <a:rPr lang="el-GR" sz="2000" b="1" dirty="0">
                <a:solidFill>
                  <a:srgbClr val="980000"/>
                </a:solidFill>
              </a:rPr>
              <a:t>: Προτεινόμενες Μελέτες </a:t>
            </a:r>
            <a:r>
              <a:rPr lang="el-GR" sz="2000" b="1" dirty="0" err="1">
                <a:solidFill>
                  <a:srgbClr val="980000"/>
                </a:solidFill>
              </a:rPr>
              <a:t>Δασοτεχνικής</a:t>
            </a:r>
            <a:r>
              <a:rPr lang="el-GR" sz="2000" b="1" dirty="0">
                <a:solidFill>
                  <a:srgbClr val="980000"/>
                </a:solidFill>
              </a:rPr>
              <a:t> Διευθέτησης Χειμάρρων Δ. Βόλου</a:t>
            </a:r>
            <a:br>
              <a:rPr lang="el-GR" sz="2400" b="1" dirty="0">
                <a:solidFill>
                  <a:srgbClr val="980000"/>
                </a:solidFill>
              </a:rPr>
            </a:br>
            <a:br>
              <a:rPr lang="el-GR" sz="2400" b="1" dirty="0">
                <a:solidFill>
                  <a:srgbClr val="980000"/>
                </a:solidFill>
              </a:rPr>
            </a:br>
            <a:endParaRPr lang="el-GR" sz="2400" b="1" dirty="0">
              <a:solidFill>
                <a:srgbClr val="980000"/>
              </a:solidFill>
            </a:endParaRPr>
          </a:p>
        </p:txBody>
      </p:sp>
      <p:sp>
        <p:nvSpPr>
          <p:cNvPr id="4" name="Text Placeholder 3">
            <a:extLst>
              <a:ext uri="{FF2B5EF4-FFF2-40B4-BE49-F238E27FC236}">
                <a16:creationId xmlns:a16="http://schemas.microsoft.com/office/drawing/2014/main" id="{60C72DE6-E0AD-F813-2429-FA493DCE8BDB}"/>
              </a:ext>
            </a:extLst>
          </p:cNvPr>
          <p:cNvSpPr>
            <a:spLocks noGrp="1"/>
          </p:cNvSpPr>
          <p:nvPr>
            <p:ph type="body" idx="1"/>
          </p:nvPr>
        </p:nvSpPr>
        <p:spPr>
          <a:xfrm>
            <a:off x="1656526" y="4712814"/>
            <a:ext cx="2257702" cy="429745"/>
          </a:xfrm>
        </p:spPr>
        <p:txBody>
          <a:bodyPr>
            <a:normAutofit fontScale="92500" lnSpcReduction="20000"/>
          </a:bodyPr>
          <a:lstStyle/>
          <a:p>
            <a:pPr marL="114300" indent="0">
              <a:buNone/>
            </a:pPr>
            <a:r>
              <a:rPr lang="en-GR" dirty="0">
                <a:latin typeface="Calibri" panose="020F0502020204030204" pitchFamily="34" charset="0"/>
                <a:cs typeface="Calibri" panose="020F0502020204030204" pitchFamily="34" charset="0"/>
              </a:rPr>
              <a:t>Ά</a:t>
            </a:r>
            <a:r>
              <a:rPr lang="el-GR" dirty="0" err="1">
                <a:latin typeface="Calibri" panose="020F0502020204030204" pitchFamily="34" charset="0"/>
                <a:cs typeface="Calibri" panose="020F0502020204030204" pitchFamily="34" charset="0"/>
              </a:rPr>
              <a:t>ναυρος</a:t>
            </a:r>
            <a:r>
              <a:rPr lang="el-GR" dirty="0">
                <a:latin typeface="Calibri" panose="020F0502020204030204" pitchFamily="34" charset="0"/>
                <a:cs typeface="Calibri" panose="020F0502020204030204" pitchFamily="34" charset="0"/>
              </a:rPr>
              <a:t> Βόλου </a:t>
            </a:r>
          </a:p>
          <a:p>
            <a:pPr marL="114300" indent="0">
              <a:buNone/>
            </a:pPr>
            <a:endParaRPr lang="el-GR" dirty="0">
              <a:latin typeface="Calibri" panose="020F0502020204030204" pitchFamily="34" charset="0"/>
              <a:cs typeface="Calibri" panose="020F0502020204030204" pitchFamily="34" charset="0"/>
            </a:endParaRPr>
          </a:p>
        </p:txBody>
      </p:sp>
      <p:pic>
        <p:nvPicPr>
          <p:cNvPr id="3" name="Εικόνα 22">
            <a:extLst>
              <a:ext uri="{FF2B5EF4-FFF2-40B4-BE49-F238E27FC236}">
                <a16:creationId xmlns:a16="http://schemas.microsoft.com/office/drawing/2014/main" id="{7010AF7A-E188-C2DB-D9C2-5BC3BC1FB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84" y="745270"/>
            <a:ext cx="4766083" cy="3967544"/>
          </a:xfrm>
          <a:prstGeom prst="rect">
            <a:avLst/>
          </a:prstGeom>
        </p:spPr>
      </p:pic>
      <p:pic>
        <p:nvPicPr>
          <p:cNvPr id="5" name="Εικόνα 25">
            <a:extLst>
              <a:ext uri="{FF2B5EF4-FFF2-40B4-BE49-F238E27FC236}">
                <a16:creationId xmlns:a16="http://schemas.microsoft.com/office/drawing/2014/main" id="{C3E83439-8D14-9778-1122-19E51926CD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5693" y="20914"/>
            <a:ext cx="2243562" cy="4691900"/>
          </a:xfrm>
          <a:prstGeom prst="rect">
            <a:avLst/>
          </a:prstGeom>
        </p:spPr>
      </p:pic>
      <p:sp>
        <p:nvSpPr>
          <p:cNvPr id="6" name="Text Placeholder 3">
            <a:extLst>
              <a:ext uri="{FF2B5EF4-FFF2-40B4-BE49-F238E27FC236}">
                <a16:creationId xmlns:a16="http://schemas.microsoft.com/office/drawing/2014/main" id="{458ADD27-02C1-149D-B86C-13255250CECD}"/>
              </a:ext>
            </a:extLst>
          </p:cNvPr>
          <p:cNvSpPr txBox="1">
            <a:spLocks/>
          </p:cNvSpPr>
          <p:nvPr/>
        </p:nvSpPr>
        <p:spPr>
          <a:xfrm>
            <a:off x="6365693" y="4713755"/>
            <a:ext cx="2257702" cy="429745"/>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Font typeface="Arial"/>
              <a:buNone/>
            </a:pPr>
            <a:r>
              <a:rPr lang="el-GR" dirty="0">
                <a:latin typeface="Calibri" panose="020F0502020204030204" pitchFamily="34" charset="0"/>
                <a:cs typeface="Calibri" panose="020F0502020204030204" pitchFamily="34" charset="0"/>
              </a:rPr>
              <a:t>Ρέμα Συνοικισμού</a:t>
            </a:r>
          </a:p>
          <a:p>
            <a:pPr marL="114300" indent="0">
              <a:buFont typeface="Arial"/>
              <a:buNone/>
            </a:pPr>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2386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C04F8-7E59-10DC-8DAF-599046275567}"/>
              </a:ext>
            </a:extLst>
          </p:cNvPr>
          <p:cNvSpPr>
            <a:spLocks noGrp="1"/>
          </p:cNvSpPr>
          <p:nvPr>
            <p:ph type="title"/>
          </p:nvPr>
        </p:nvSpPr>
        <p:spPr>
          <a:xfrm>
            <a:off x="311700" y="225569"/>
            <a:ext cx="8520600" cy="572700"/>
          </a:xfrm>
        </p:spPr>
        <p:txBody>
          <a:bodyPr>
            <a:noAutofit/>
          </a:bodyPr>
          <a:lstStyle/>
          <a:p>
            <a:pPr marL="180340" algn="ctr">
              <a:lnSpc>
                <a:spcPts val="2000"/>
              </a:lnSpc>
              <a:spcAft>
                <a:spcPts val="800"/>
              </a:spcAft>
              <a:buNone/>
            </a:pPr>
            <a:r>
              <a:rPr lang="el-GR" sz="1800" b="1" i="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ΠΡΟΤΕΙΝΟΜΕΝΕΣ ΥΔΡΟΛΟΓΙΚΕΣ Η΄/ΚΑΙ ΥΔΡΑΥΛΙΚΕΣ ΜΕΛΕΤΕΣ ΓΙΑ</a:t>
            </a:r>
            <a:br>
              <a:rPr lang="en-GR"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el-GR" sz="1800" b="1" i="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ΕΡΓΑ ΔΙΕΥΘΕΤΗΣΗΣ ΠΕΔΙΝΗΣ ΚΟΙΤΗΣ ΧΕΙΜΑΡΡΩΝ/ΠΟΤΑΜΩΝ Δ. ΒΟΛΟΥ</a:t>
            </a:r>
            <a:endParaRPr lang="en-GR"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48D3299D-D6FC-01A8-E4A7-7B0DF1759BFE}"/>
              </a:ext>
            </a:extLst>
          </p:cNvPr>
          <p:cNvSpPr>
            <a:spLocks noGrp="1"/>
          </p:cNvSpPr>
          <p:nvPr>
            <p:ph type="body" idx="1"/>
          </p:nvPr>
        </p:nvSpPr>
        <p:spPr>
          <a:xfrm>
            <a:off x="311700" y="992218"/>
            <a:ext cx="8355222" cy="3925713"/>
          </a:xfrm>
        </p:spPr>
        <p:txBody>
          <a:bodyPr>
            <a:normAutofit fontScale="85000" lnSpcReduction="20000"/>
          </a:bodyPr>
          <a:lstStyle/>
          <a:p>
            <a:pPr marL="114300" indent="0">
              <a:buNone/>
            </a:pPr>
            <a:r>
              <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Υδρολογικές Μελέτες Λεκανών Απορροής χειμάρρων/ποταμών Δ. Βόλου</a:t>
            </a:r>
          </a:p>
          <a:p>
            <a:pPr marL="114300" indent="0">
              <a:buNone/>
            </a:pPr>
            <a:endPar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92075" indent="0" algn="just">
              <a:lnSpc>
                <a:spcPts val="1535"/>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Αντικείμενο της υδρολογικής μελέτης είναι ο καθορισμός αντιπροσωπευτικών </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όμβριων καμπυλών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και η εκτίμηση των </a:t>
            </a:r>
            <a:r>
              <a:rPr lang="el-GR"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πλημμυρικών</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παροχών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των χειμάρρων του Δήμου Βόλου σε </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χαρακτηριστικές θέσεις ενδιαφέροντος</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(π.χ. κόμβοι εξόδου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υδατορεμάτων</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κόμβοι συμβαλλόντων κλάδων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υδατορεμάτων</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παρατηρούμενα ιστορικά σημεία πλημμυρών/καταστροφών σε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υδατορέματα</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σημεία υφιστάμενων και προτεινόμενων τεχνικών έργων). </a:t>
            </a:r>
          </a:p>
          <a:p>
            <a:pPr marL="92075" indent="0" algn="just">
              <a:lnSpc>
                <a:spcPts val="1535"/>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Συγκεκριμένα υπολογίζονται: </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35"/>
              </a:lnSpc>
              <a:buFont typeface="Symbol" pitchFamily="2" charset="2"/>
              <a:buChar char=""/>
              <a:tabLst>
                <a:tab pos="221615" algn="l"/>
              </a:tabLst>
            </a:pP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Επιφανειακές όμβριες καμπύλες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για τις υδρολογικές λεκάνες και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υπολεκάνες</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των μελετώμενων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υδατορεμάτων</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/χειμάρρων για επιλεγμένες τυπικές </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περιόδους επαναφοράς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(50-έτη, 100-έτη, και 1000-έτη). </a:t>
            </a:r>
          </a:p>
          <a:p>
            <a:pPr marL="0" lvl="0" indent="0" algn="just">
              <a:lnSpc>
                <a:spcPts val="1535"/>
              </a:lnSpc>
              <a:buNone/>
              <a:tabLst>
                <a:tab pos="221615" algn="l"/>
              </a:tabLst>
            </a:pP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35"/>
              </a:lnSpc>
              <a:spcAft>
                <a:spcPts val="800"/>
              </a:spcAft>
              <a:buFont typeface="Symbol" pitchFamily="2" charset="2"/>
              <a:buChar char=""/>
              <a:tabLst>
                <a:tab pos="221615" algn="l"/>
              </a:tabLst>
            </a:pPr>
            <a:r>
              <a:rPr lang="el-GR"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Υετογραφήματα</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σχεδιασμού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για τις επιλεγμένες περιόδους επαναφοράς που αναφέρονται σε σχεδιασμό και προσομοίωση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υδατορεμάτων</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υδροτεχνικών</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έργων. </a:t>
            </a:r>
          </a:p>
          <a:p>
            <a:pPr marL="342900" lvl="0" indent="-342900" algn="just">
              <a:lnSpc>
                <a:spcPts val="1535"/>
              </a:lnSpc>
              <a:spcAft>
                <a:spcPts val="800"/>
              </a:spcAft>
              <a:buFont typeface="Symbol" pitchFamily="2" charset="2"/>
              <a:buChar char=""/>
              <a:tabLst>
                <a:tab pos="221615" algn="l"/>
              </a:tabLst>
            </a:pPr>
            <a:r>
              <a:rPr lang="el-GR" sz="1800" b="1" dirty="0" err="1">
                <a:solidFill>
                  <a:srgbClr val="000000"/>
                </a:solidFill>
                <a:effectLst/>
                <a:latin typeface="Calibri" panose="020F0502020204030204" pitchFamily="34" charset="0"/>
                <a:ea typeface="Calibri" panose="020F0502020204030204" pitchFamily="34" charset="0"/>
              </a:rPr>
              <a:t>Πλημμυρογραφήματα</a:t>
            </a:r>
            <a:r>
              <a:rPr lang="el-GR" sz="1800" b="1" dirty="0">
                <a:solidFill>
                  <a:srgbClr val="000000"/>
                </a:solidFill>
                <a:effectLst/>
                <a:latin typeface="Calibri" panose="020F0502020204030204" pitchFamily="34" charset="0"/>
                <a:ea typeface="Calibri" panose="020F0502020204030204" pitchFamily="34" charset="0"/>
              </a:rPr>
              <a:t> σχεδιασμού </a:t>
            </a:r>
            <a:r>
              <a:rPr lang="el-GR" sz="1800" dirty="0">
                <a:solidFill>
                  <a:srgbClr val="000000"/>
                </a:solidFill>
                <a:effectLst/>
                <a:latin typeface="Calibri" panose="020F0502020204030204" pitchFamily="34" charset="0"/>
                <a:ea typeface="Calibri" panose="020F0502020204030204" pitchFamily="34" charset="0"/>
              </a:rPr>
              <a:t>στις υδρολογικές λεκάνες του Δήμου Βόλου καθώς και στα σημεία ενδιαφέροντος για τις </a:t>
            </a:r>
            <a:r>
              <a:rPr lang="el-GR" sz="1800" b="1" dirty="0">
                <a:solidFill>
                  <a:srgbClr val="000000"/>
                </a:solidFill>
                <a:effectLst/>
                <a:latin typeface="Calibri" panose="020F0502020204030204" pitchFamily="34" charset="0"/>
                <a:ea typeface="Calibri" panose="020F0502020204030204" pitchFamily="34" charset="0"/>
              </a:rPr>
              <a:t>επιλεγμένες περιόδους επαναφοράς </a:t>
            </a:r>
            <a:r>
              <a:rPr lang="el-GR" sz="1800" dirty="0">
                <a:solidFill>
                  <a:srgbClr val="000000"/>
                </a:solidFill>
                <a:effectLst/>
                <a:latin typeface="Calibri" panose="020F0502020204030204" pitchFamily="34" charset="0"/>
                <a:ea typeface="Calibri" panose="020F0502020204030204" pitchFamily="34" charset="0"/>
              </a:rPr>
              <a:t>(π.χ. 50-έτη, 100-έτη, και 1000-έτη). </a:t>
            </a:r>
            <a:endParaRPr lang="en-GR" dirty="0">
              <a:solidFill>
                <a:schemeClr val="tx1"/>
              </a:solidFill>
              <a:latin typeface="Aptos" panose="020B0004020202020204" pitchFamily="34" charset="0"/>
            </a:endParaRPr>
          </a:p>
        </p:txBody>
      </p:sp>
    </p:spTree>
    <p:extLst>
      <p:ext uri="{BB962C8B-B14F-4D97-AF65-F5344CB8AC3E}">
        <p14:creationId xmlns:p14="http://schemas.microsoft.com/office/powerpoint/2010/main" val="3071392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4B8C6-FE0E-AED7-4FD3-6828BDA96C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4B0715-9DEF-426D-908A-595B369DD0C9}"/>
              </a:ext>
            </a:extLst>
          </p:cNvPr>
          <p:cNvSpPr>
            <a:spLocks noGrp="1"/>
          </p:cNvSpPr>
          <p:nvPr>
            <p:ph type="title"/>
          </p:nvPr>
        </p:nvSpPr>
        <p:spPr>
          <a:xfrm>
            <a:off x="311700" y="225569"/>
            <a:ext cx="8520600" cy="572700"/>
          </a:xfrm>
        </p:spPr>
        <p:txBody>
          <a:bodyPr>
            <a:noAutofit/>
          </a:bodyPr>
          <a:lstStyle/>
          <a:p>
            <a:pPr marL="180340" algn="ctr">
              <a:lnSpc>
                <a:spcPts val="2000"/>
              </a:lnSpc>
              <a:spcAft>
                <a:spcPts val="800"/>
              </a:spcAft>
              <a:buNone/>
            </a:pPr>
            <a:r>
              <a:rPr lang="el-GR" sz="1800" b="1" i="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ΠΡΟΤΕΙΝΟΜΕΝΕΣ ΥΔΡΟΛΟΓΙΚΕΣ Η΄/ΚΑΙ ΥΔΡΑΥΛΙΚΕΣ ΜΕΛΕΤΕΣ ΓΙΑ</a:t>
            </a:r>
            <a:br>
              <a:rPr lang="en-GR"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el-GR" sz="1800" b="1" i="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ΕΡΓΑ ΔΙΕΥΘΕΤΗΣΗΣ ΠΕΔΙΝΗΣ ΚΟΙΤΗΣ ΧΕΙΜΑΡΡΩΝ/ΠΟΤΑΜΩΝ Δ. ΒΟΛΟΥ</a:t>
            </a:r>
            <a:endParaRPr lang="en-GR"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589C079B-44AE-7309-E888-A0956F2222BD}"/>
              </a:ext>
            </a:extLst>
          </p:cNvPr>
          <p:cNvSpPr>
            <a:spLocks noGrp="1"/>
          </p:cNvSpPr>
          <p:nvPr>
            <p:ph type="body" idx="1"/>
          </p:nvPr>
        </p:nvSpPr>
        <p:spPr>
          <a:xfrm>
            <a:off x="311700" y="992218"/>
            <a:ext cx="8355222" cy="4151282"/>
          </a:xfrm>
        </p:spPr>
        <p:txBody>
          <a:bodyPr>
            <a:normAutofit fontScale="70000" lnSpcReduction="20000"/>
          </a:bodyPr>
          <a:lstStyle/>
          <a:p>
            <a:pPr marL="114300" indent="0">
              <a:buNone/>
            </a:pPr>
            <a:r>
              <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Υδρολογικές Μελέτες Λεκανών Απορροής χειμάρρων/ποταμών Δ. Βόλου</a:t>
            </a:r>
          </a:p>
          <a:p>
            <a:pPr marL="114300" indent="0">
              <a:buNone/>
            </a:pPr>
            <a:endPar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ts val="1535"/>
              </a:lnSpc>
              <a:spcAft>
                <a:spcPts val="800"/>
              </a:spcAft>
              <a:buNone/>
              <a:tabLst>
                <a:tab pos="221615" algn="l"/>
              </a:tabLs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Σύγκριση </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παραγόμενων </a:t>
            </a:r>
            <a:r>
              <a:rPr lang="el-GR"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υδρογραφημάτων</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με </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ιστορικά συμβάντα πλημμυρών</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Η  προσομοίωση των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πλημμυρογραφημάτων</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σχεδιασμού γίνεται με τη χρήση της </a:t>
            </a:r>
            <a:r>
              <a:rPr lang="el-GR"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ημικατανεμημένης</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υδρολογικής προσομοίωσης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σε επιλεγμένες θέσεις ενδιαφέροντος. </a:t>
            </a:r>
          </a:p>
          <a:p>
            <a:pPr marL="0" lvl="0" indent="0" algn="just">
              <a:lnSpc>
                <a:spcPts val="1535"/>
              </a:lnSpc>
              <a:spcAft>
                <a:spcPts val="800"/>
              </a:spcAft>
              <a:buNone/>
              <a:tabLst>
                <a:tab pos="221615" algn="l"/>
              </a:tabLs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Οι θέσεις αυτές όπως αναφέρθηκε προηγουμένως θα καθοριστούν και σε συνδυασμό με γεωμορφολογικά, υδρολογικά και υδραυλικά κριτήρια, καθώς και προγενέστερες μελέτες (π.χ. Σχέδια Διαχείρισης Κινδύνων Πλημμύρας και Σχέδια Διαχείρισης ΛΑΠ του ΥΠΕΚΑ, ιστορικά συμβάντα πλημμυρών) και πρωταρχικά είναι οι κάτωθι:</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ts val="1535"/>
              </a:lnSpc>
              <a:spcAft>
                <a:spcPts val="800"/>
              </a:spcAft>
              <a:buNone/>
              <a:tabLst>
                <a:tab pos="221615" algn="l"/>
              </a:tabLs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Υδρολογική μελέτη λεκάνης απορροής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Λιγαρορέματος</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Ν.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Παγασών</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ts val="1535"/>
              </a:lnSpc>
              <a:spcAft>
                <a:spcPts val="800"/>
              </a:spcAft>
              <a:buNone/>
              <a:tabLst>
                <a:tab pos="221615" algn="l"/>
              </a:tabLs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Υδρολογική μελέτη λεκάνης απορροής ρέματος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Ξηριά</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Βόλου</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ts val="1535"/>
              </a:lnSpc>
              <a:spcAft>
                <a:spcPts val="800"/>
              </a:spcAft>
              <a:buNone/>
              <a:tabLst>
                <a:tab pos="221615" algn="l"/>
              </a:tabLs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Υδρολογική μελέτη λεκάνης απορροής ποταμού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Κραυσίδωνα</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Βόλου</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ts val="1535"/>
              </a:lnSpc>
              <a:spcAft>
                <a:spcPts val="800"/>
              </a:spcAft>
              <a:buNone/>
              <a:tabLst>
                <a:tab pos="221615" algn="l"/>
              </a:tabLs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Υδρολογική μελέτη λεκάνης απορροής ποταμού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Άναυρου</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Βόλου</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ts val="1535"/>
              </a:lnSpc>
              <a:spcAft>
                <a:spcPts val="800"/>
              </a:spcAft>
              <a:buNone/>
              <a:tabLst>
                <a:tab pos="221615" algn="l"/>
              </a:tabLs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Υδρολογική μελέτη λεκάνης απορροής ρέματος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Καρούτα</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(ρέματος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Αγριάς</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ts val="1535"/>
              </a:lnSpc>
              <a:spcAft>
                <a:spcPts val="800"/>
              </a:spcAft>
              <a:buNone/>
              <a:tabLst>
                <a:tab pos="221615" algn="l"/>
              </a:tabLs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Υδρολογική μελέτη λεκάνης απορροής ρέματος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Βρύχωνα</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Δρακείας</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ts val="1535"/>
              </a:lnSpc>
              <a:spcAft>
                <a:spcPts val="800"/>
              </a:spcAft>
              <a:buNone/>
              <a:tabLst>
                <a:tab pos="221615" algn="l"/>
              </a:tabLst>
            </a:pPr>
            <a:r>
              <a:rPr lang="el-GR" sz="1800" dirty="0">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Υδρολογική μελέτη λεκάνης απορροής ρέματος </a:t>
            </a:r>
            <a:r>
              <a:rPr lang="el-GR" sz="1800" dirty="0" err="1">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Φυτόκου</a:t>
            </a:r>
            <a:r>
              <a:rPr lang="el-GR" sz="1800" dirty="0">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 (1</a:t>
            </a:r>
            <a:r>
              <a:rPr lang="el-GR" sz="1800" baseline="30000" dirty="0">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ο</a:t>
            </a:r>
            <a:r>
              <a:rPr lang="el-GR" sz="1800" dirty="0">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 ΕΠΑΛ). </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6688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FAC34-165F-7025-48CC-BA45EC34A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22BEC5-E9B8-1364-A539-25C9147067EE}"/>
              </a:ext>
            </a:extLst>
          </p:cNvPr>
          <p:cNvSpPr>
            <a:spLocks noGrp="1"/>
          </p:cNvSpPr>
          <p:nvPr>
            <p:ph type="title"/>
          </p:nvPr>
        </p:nvSpPr>
        <p:spPr>
          <a:xfrm>
            <a:off x="311700" y="225569"/>
            <a:ext cx="8520600" cy="572700"/>
          </a:xfrm>
        </p:spPr>
        <p:txBody>
          <a:bodyPr>
            <a:noAutofit/>
          </a:bodyPr>
          <a:lstStyle/>
          <a:p>
            <a:pPr marL="180340" algn="ctr">
              <a:lnSpc>
                <a:spcPts val="2000"/>
              </a:lnSpc>
              <a:spcAft>
                <a:spcPts val="800"/>
              </a:spcAft>
              <a:buNone/>
            </a:pPr>
            <a:r>
              <a:rPr lang="el-GR" sz="1800" b="1" i="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ΠΑΡΑΔΟΤΕΑ ΥΔΡΟΛΟΓΙΚΗΣ ΕΚΘΕΣΗΣ</a:t>
            </a:r>
            <a:endParaRPr lang="en-GR"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D1A7D1BD-BC27-B99A-8666-9865B8C0F565}"/>
              </a:ext>
            </a:extLst>
          </p:cNvPr>
          <p:cNvSpPr>
            <a:spLocks noGrp="1"/>
          </p:cNvSpPr>
          <p:nvPr>
            <p:ph type="body" idx="1"/>
          </p:nvPr>
        </p:nvSpPr>
        <p:spPr>
          <a:xfrm>
            <a:off x="311700" y="992217"/>
            <a:ext cx="8355222" cy="3853159"/>
          </a:xfrm>
        </p:spPr>
        <p:txBody>
          <a:bodyPr>
            <a:normAutofit/>
          </a:bodyPr>
          <a:lstStyle/>
          <a:p>
            <a:pPr marL="92075" indent="0" algn="just">
              <a:lnSpc>
                <a:spcPts val="1535"/>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Τα παραδοτέα της Υδρολογικής Έκθεσης για την εκτίμηση των όμβριων καμπυλών, των παροχών σχεδιασμού και των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πλημμυρογραφημάτων</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για τις επιλεγμένες περιόδους επαναφοράς θα περιλαμβάνουν τα εξής: </a:t>
            </a:r>
          </a:p>
          <a:p>
            <a:pPr marL="92075" indent="0" algn="just">
              <a:lnSpc>
                <a:spcPts val="1535"/>
              </a:lnSpc>
              <a:spcAft>
                <a:spcPts val="800"/>
              </a:spcAft>
              <a:buNone/>
            </a:pP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35"/>
              </a:lnSpc>
              <a:spcAft>
                <a:spcPts val="800"/>
              </a:spcAft>
              <a:buNone/>
              <a:tabLst>
                <a:tab pos="221615" algn="l"/>
              </a:tabLs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Παραδοτέο Ι: Τεχνική Έκθεση </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35"/>
              </a:lnSpc>
              <a:spcAft>
                <a:spcPts val="800"/>
              </a:spcAft>
              <a:buNone/>
              <a:tabLst>
                <a:tab pos="221615" algn="l"/>
              </a:tabLs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Παραδοτέο ΙΙ: Παραρτήματα: o Παράρτημα Ι: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Περιοχικές</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όμβριες καμπύλες </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35"/>
              </a:lnSpc>
              <a:spcAft>
                <a:spcPts val="800"/>
              </a:spcAft>
              <a:buNone/>
              <a:tabLst>
                <a:tab pos="221615" algn="l"/>
              </a:tabLs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Παράρτημα ΙΙ: Αποτελέσματα Υδρολογικής Προσομοίωσης Παροχών Σχεδιασμού </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35"/>
              </a:lnSpc>
              <a:spcAft>
                <a:spcPts val="800"/>
              </a:spcAft>
              <a:buNone/>
              <a:tabLst>
                <a:tab pos="221615" algn="l"/>
              </a:tabLs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Παράρτημα ΙΙΙ: Αποτελέσματα Υδρολογικής Προσομοίωσης Ιστορικών Συμβάντων Πλημμυρών </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ts val="1535"/>
              </a:lnSpc>
              <a:spcAft>
                <a:spcPts val="800"/>
              </a:spcAft>
              <a:buNone/>
              <a:tabLst>
                <a:tab pos="221615" algn="l"/>
              </a:tabLst>
            </a:pPr>
            <a:endPar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14300" indent="0" algn="just">
              <a:lnSpc>
                <a:spcPts val="1535"/>
              </a:lnSpc>
              <a:spcAft>
                <a:spcPts val="800"/>
              </a:spcAft>
              <a:buNone/>
              <a:tabLst>
                <a:tab pos="221615" algn="l"/>
              </a:tabLst>
            </a:pPr>
            <a:r>
              <a:rPr lang="el-GR" sz="1800"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Όλα τα αποτελέσματα θα ενσωματωθούν σε ενιαία πλατφόρμα και θα είναι διαθέσιμα για χρήση στο σύνολο του τεχνικού κλάδου, διευκολύνοντας τις εμπλεκόμενες υπηρεσίες ως προς τον έλεγχο και την αξιοπιστία των μελετών και εξοικονομώντας πόρους του Δημοσίου από την ανάθεση εκπόνησης αντίστοιχων μελετών κατά την διαδικασία σύνταξης μελετών υδραυλικών έργων. </a:t>
            </a:r>
            <a:endParaRPr lang="en-GR" sz="18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ts val="1535"/>
              </a:lnSpc>
              <a:spcAft>
                <a:spcPts val="800"/>
              </a:spcAft>
              <a:buNone/>
              <a:tabLst>
                <a:tab pos="221615" algn="l"/>
              </a:tabLst>
            </a:pP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615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96E2-FD83-21D3-AA33-C7A0104787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F56E33-EE27-0626-F1DD-09F3A42E3E31}"/>
              </a:ext>
            </a:extLst>
          </p:cNvPr>
          <p:cNvSpPr>
            <a:spLocks noGrp="1"/>
          </p:cNvSpPr>
          <p:nvPr>
            <p:ph type="title"/>
          </p:nvPr>
        </p:nvSpPr>
        <p:spPr>
          <a:xfrm>
            <a:off x="311700" y="225569"/>
            <a:ext cx="8520600" cy="572700"/>
          </a:xfrm>
        </p:spPr>
        <p:txBody>
          <a:bodyPr>
            <a:noAutofit/>
          </a:bodyPr>
          <a:lstStyle/>
          <a:p>
            <a:pPr marL="180340" algn="ctr">
              <a:lnSpc>
                <a:spcPts val="2000"/>
              </a:lnSpc>
              <a:spcAft>
                <a:spcPts val="800"/>
              </a:spcAft>
              <a:buNone/>
            </a:pPr>
            <a:r>
              <a:rPr lang="el-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Υδραυλικές Μελέτες Έργων-  Διευθετήσεις χειμάρρων/ποταμών Δ. Βόλου</a:t>
            </a:r>
            <a:r>
              <a:rPr lang="en-GR" sz="1200" b="1" dirty="0">
                <a:solidFill>
                  <a:srgbClr val="C00000"/>
                </a:solidFill>
                <a:effectLst/>
              </a:rPr>
              <a:t> </a:t>
            </a:r>
            <a:endParaRPr lang="en-G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006CCFA4-B735-AA9D-6BFB-7E15818C0DB1}"/>
              </a:ext>
            </a:extLst>
          </p:cNvPr>
          <p:cNvSpPr>
            <a:spLocks noGrp="1"/>
          </p:cNvSpPr>
          <p:nvPr>
            <p:ph type="body" idx="1"/>
          </p:nvPr>
        </p:nvSpPr>
        <p:spPr>
          <a:xfrm>
            <a:off x="311700" y="992217"/>
            <a:ext cx="8355222" cy="4060550"/>
          </a:xfrm>
        </p:spPr>
        <p:txBody>
          <a:bodyPr>
            <a:normAutofit/>
          </a:bodyPr>
          <a:lstStyle/>
          <a:p>
            <a:pPr algn="just">
              <a:lnSpc>
                <a:spcPts val="1535"/>
              </a:lnSpc>
              <a:spcAft>
                <a:spcPts val="800"/>
              </a:spcAft>
              <a:buNone/>
              <a:tabLst>
                <a:tab pos="221615" algn="l"/>
              </a:tabLs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Αντικείμενο των υδραυλικών μελετών είναι:</a:t>
            </a:r>
          </a:p>
          <a:p>
            <a:pPr algn="just">
              <a:lnSpc>
                <a:spcPts val="1535"/>
              </a:lnSpc>
              <a:spcAft>
                <a:spcPts val="800"/>
              </a:spcAft>
              <a:buNone/>
              <a:tabLst>
                <a:tab pos="221615" algn="l"/>
              </a:tabLst>
            </a:pP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35"/>
              </a:lnSpc>
              <a:spcAft>
                <a:spcPts val="800"/>
              </a:spcAft>
              <a:buNone/>
              <a:tabLst>
                <a:tab pos="221615" algn="l"/>
              </a:tabLs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 Ο έλεγχος </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ανομοιόμορφης ροής</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σε 25 περίπου τεχνικά / γέφυρες του Δήμου Βόλου που κρίθηκαν ως πιο ευάλωτα στην διάρκεια των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πλημμυρικών</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φαινομένων. Από τον έλεγχο αυτό θα προκύψει η αξιολόγηση της δυνατότητας αυτών στην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διόδευση</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των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πλημμυρικών</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παροχών καθώς και μία εκτίμηση των παρεμβάσεων που θα πρέπει να γίνουνε προς αυτή την κατεύθυνση. </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35"/>
              </a:lnSpc>
              <a:spcAft>
                <a:spcPts val="800"/>
              </a:spcAft>
              <a:buNone/>
              <a:tabLst>
                <a:tab pos="221615" algn="l"/>
              </a:tabLs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35"/>
              </a:lnSpc>
              <a:spcAft>
                <a:spcPts val="800"/>
              </a:spcAft>
              <a:buClr>
                <a:srgbClr val="000000"/>
              </a:buClr>
              <a:buSzPts val="1100"/>
              <a:buFont typeface="+mj-lt"/>
              <a:buAutoNum type="arabicPeriod"/>
              <a:tabLst>
                <a:tab pos="221615" algn="l"/>
              </a:tabLst>
            </a:pPr>
            <a:r>
              <a:rPr lang="el-GR" sz="1800" u="none" strike="noStrike" spc="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Δύο σημεία στον π. </a:t>
            </a:r>
            <a:r>
              <a:rPr lang="el-GR" sz="1800" u="none" strike="noStrike" spc="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Βρύχωνα</a:t>
            </a:r>
            <a:r>
              <a:rPr lang="el-GR" sz="1800" u="none" strike="noStrike" spc="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R" sz="1800" u="none" strike="noStrike" spc="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ts val="1535"/>
              </a:lnSpc>
              <a:spcAft>
                <a:spcPts val="800"/>
              </a:spcAft>
              <a:buClr>
                <a:srgbClr val="000000"/>
              </a:buClr>
              <a:buSzPts val="1100"/>
              <a:buFont typeface="+mj-lt"/>
              <a:buAutoNum type="arabicPeriod"/>
              <a:tabLst>
                <a:tab pos="221615" algn="l"/>
              </a:tabLst>
            </a:pPr>
            <a:r>
              <a:rPr lang="el-GR" sz="1800" u="none" strike="noStrike" spc="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Τρία σημεία στο ρέμα </a:t>
            </a:r>
            <a:r>
              <a:rPr lang="el-GR" sz="1800" u="none" strike="noStrike" spc="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Καρούτα</a:t>
            </a:r>
            <a:r>
              <a:rPr lang="el-GR" sz="1800" u="none" strike="noStrike" spc="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R" sz="1800" u="none" strike="noStrike" spc="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ts val="1535"/>
              </a:lnSpc>
              <a:spcAft>
                <a:spcPts val="800"/>
              </a:spcAft>
              <a:buClr>
                <a:srgbClr val="000000"/>
              </a:buClr>
              <a:buSzPts val="1100"/>
              <a:buFont typeface="+mj-lt"/>
              <a:buAutoNum type="arabicPeriod"/>
              <a:tabLst>
                <a:tab pos="221615" algn="l"/>
              </a:tabLst>
            </a:pPr>
            <a:r>
              <a:rPr lang="el-GR" sz="1800" u="none" strike="noStrike" spc="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Τρία σημεία στον π. </a:t>
            </a:r>
            <a:r>
              <a:rPr lang="el-GR" sz="1800" u="none" strike="noStrike" spc="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Άναβρο</a:t>
            </a:r>
            <a:r>
              <a:rPr lang="el-GR" sz="1800" u="none" strike="noStrike" spc="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R" sz="1800" u="none" strike="noStrike" spc="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ts val="1535"/>
              </a:lnSpc>
              <a:spcAft>
                <a:spcPts val="800"/>
              </a:spcAft>
              <a:buClr>
                <a:srgbClr val="000000"/>
              </a:buClr>
              <a:buSzPts val="1100"/>
              <a:buFont typeface="+mj-lt"/>
              <a:buAutoNum type="arabicPeriod"/>
              <a:tabLst>
                <a:tab pos="221615" algn="l"/>
              </a:tabLst>
            </a:pPr>
            <a:r>
              <a:rPr lang="el-GR" sz="1800" u="none" strike="noStrike" spc="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Πέντε σημεία στον π. </a:t>
            </a:r>
            <a:r>
              <a:rPr lang="el-GR" sz="1800" u="none" strike="noStrike" spc="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Κραυσίδωνα</a:t>
            </a:r>
            <a:r>
              <a:rPr lang="el-GR" sz="1800" u="none" strike="noStrike" spc="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R" sz="1800" u="none" strike="noStrike" spc="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ts val="1535"/>
              </a:lnSpc>
              <a:spcAft>
                <a:spcPts val="800"/>
              </a:spcAft>
              <a:buClr>
                <a:srgbClr val="000000"/>
              </a:buClr>
              <a:buSzPts val="1100"/>
              <a:buFont typeface="+mj-lt"/>
              <a:buAutoNum type="arabicPeriod"/>
              <a:tabLst>
                <a:tab pos="221615" algn="l"/>
              </a:tabLst>
            </a:pP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Έξι</a:t>
            </a:r>
            <a:r>
              <a:rPr lang="el-GR" sz="1800" u="none" strike="noStrike" spc="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σημεία στον π. Ξεριά, </a:t>
            </a:r>
            <a:endParaRPr lang="en-GR" sz="1800" u="none" strike="noStrike" spc="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ts val="1535"/>
              </a:lnSpc>
              <a:spcAft>
                <a:spcPts val="800"/>
              </a:spcAft>
              <a:buClr>
                <a:srgbClr val="000000"/>
              </a:buClr>
              <a:buSzPts val="1100"/>
              <a:buFont typeface="+mj-lt"/>
              <a:buAutoNum type="arabicPeriod"/>
              <a:tabLst>
                <a:tab pos="221615" algn="l"/>
              </a:tabLst>
            </a:pPr>
            <a:r>
              <a:rPr lang="el-GR" sz="1800" u="none" strike="noStrike" spc="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Πέντε σημεία στο </a:t>
            </a:r>
            <a:r>
              <a:rPr lang="el-GR" sz="1800" u="none" strike="noStrike" spc="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Λυγαρόρεμα</a:t>
            </a:r>
            <a:endParaRPr lang="en-GR" sz="1800" u="none" strike="noStrike" spc="0" dirty="0">
              <a:effectLst/>
              <a:latin typeface="Calibri" panose="020F0502020204030204" pitchFamily="34" charset="0"/>
              <a:ea typeface="Calibri" panose="020F0502020204030204" pitchFamily="34" charset="0"/>
              <a:cs typeface="Calibri" panose="020F0502020204030204" pitchFamily="34" charset="0"/>
            </a:endParaRPr>
          </a:p>
          <a:p>
            <a:pPr marL="114300" indent="0" algn="just">
              <a:lnSpc>
                <a:spcPts val="1535"/>
              </a:lnSpc>
              <a:spcAft>
                <a:spcPts val="800"/>
              </a:spcAft>
              <a:buNone/>
              <a:tabLst>
                <a:tab pos="221615" algn="l"/>
              </a:tabLst>
            </a:pP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959460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1529</TotalTime>
  <Words>1111</Words>
  <Application>Microsoft Office PowerPoint</Application>
  <PresentationFormat>Προβολή στην οθόνη (16:9)</PresentationFormat>
  <Paragraphs>102</Paragraphs>
  <Slides>18</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18</vt:i4>
      </vt:variant>
    </vt:vector>
  </HeadingPairs>
  <TitlesOfParts>
    <vt:vector size="23" baseType="lpstr">
      <vt:lpstr>Aptos</vt:lpstr>
      <vt:lpstr>Arial</vt:lpstr>
      <vt:lpstr>Calibri</vt:lpstr>
      <vt:lpstr>Symbol</vt:lpstr>
      <vt:lpstr>Simple Light</vt:lpstr>
      <vt:lpstr>Προγραμματική Σύμβαση μεταξύ Δήμου Βόλου, Περιφέρειας Θεσσαλίας και Πανεπιστημίου Θεσσαλίας</vt:lpstr>
      <vt:lpstr>Εισαγωγικά: Διαχωρισμός για έργα Ορεινής Υδρονομίας</vt:lpstr>
      <vt:lpstr>Ορεινή Υδρονομία: Προτεινόμενες Μελέτες Δασοτεχνικής Διευθέτησης Χειμάρρων Δήμου Βόλου  </vt:lpstr>
      <vt:lpstr>Ορεινή Υδρονομία: Προτεινόμενες Μελέτες Δασοτεχνικής Διευθέτησης Χειμάρρων Δήμου Βόλου  </vt:lpstr>
      <vt:lpstr>Ορεινή Υδρονομία: Προτεινόμενες Μελέτες Δασοτεχνικής Διευθέτησης Χειμάρρων Δ. Βόλου  </vt:lpstr>
      <vt:lpstr>ΠΡΟΤΕΙΝΟΜΕΝΕΣ ΥΔΡΟΛΟΓΙΚΕΣ Η΄/ΚΑΙ ΥΔΡΑΥΛΙΚΕΣ ΜΕΛΕΤΕΣ ΓΙΑ ΕΡΓΑ ΔΙΕΥΘΕΤΗΣΗΣ ΠΕΔΙΝΗΣ ΚΟΙΤΗΣ ΧΕΙΜΑΡΡΩΝ/ΠΟΤΑΜΩΝ Δ. ΒΟΛΟΥ</vt:lpstr>
      <vt:lpstr>ΠΡΟΤΕΙΝΟΜΕΝΕΣ ΥΔΡΟΛΟΓΙΚΕΣ Η΄/ΚΑΙ ΥΔΡΑΥΛΙΚΕΣ ΜΕΛΕΤΕΣ ΓΙΑ ΕΡΓΑ ΔΙΕΥΘΕΤΗΣΗΣ ΠΕΔΙΝΗΣ ΚΟΙΤΗΣ ΧΕΙΜΑΡΡΩΝ/ΠΟΤΑΜΩΝ Δ. ΒΟΛΟΥ</vt:lpstr>
      <vt:lpstr>ΠΑΡΑΔΟΤΕΑ ΥΔΡΟΛΟΓΙΚΗΣ ΕΚΘΕΣΗΣ</vt:lpstr>
      <vt:lpstr>Υδραυλικές Μελέτες Έργων-  Διευθετήσεις χειμάρρων/ποταμών Δ. Βόλου </vt:lpstr>
      <vt:lpstr>Παρουσίαση του PowerPoint</vt:lpstr>
      <vt:lpstr>Υδραυλικές Μελέτες Έργων-  Διευθετήσεις χειμάρρων/ποταμών Δ. Βόλου </vt:lpstr>
      <vt:lpstr>Υδραυλικές Μελέτες Έργων-  Διευθετήσεις χειμάρρων/ποταμών Δ. Βόλου </vt:lpstr>
      <vt:lpstr>Υδραυλικές Μελέτες Έργων-  Διευθετήσεις χειμάρρων/ποταμών Δ. Βόλου </vt:lpstr>
      <vt:lpstr>Υδραυλικές Μελέτες Έργων-  Διευθετήσεις χειμάρρων/ποταμών Δ. Βόλου </vt:lpstr>
      <vt:lpstr>Υδραυλικές Μελέτες Έργων-  Διευθετήσεις χειμάρρων/ποταμών Δ. Βόλου </vt:lpstr>
      <vt:lpstr>Υδραυλικές Μελέτες Έργων-  Διευθετήσεις χειμάρρων/ποταμών Δ. Βόλου </vt:lpstr>
      <vt:lpstr>Υδραυλικές Μελέτες Έργων-  Διευθετήσεις χειμάρρων/ποταμών Δ. Βόλου </vt:lpstr>
      <vt:lpstr>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ANT FO</cp:lastModifiedBy>
  <cp:revision>14</cp:revision>
  <dcterms:modified xsi:type="dcterms:W3CDTF">2025-03-29T11:39:24Z</dcterms:modified>
</cp:coreProperties>
</file>